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20"/>
  </p:notesMasterIdLst>
  <p:sldIdLst>
    <p:sldId id="256" r:id="rId2"/>
    <p:sldId id="259" r:id="rId3"/>
    <p:sldId id="273" r:id="rId4"/>
    <p:sldId id="265" r:id="rId5"/>
    <p:sldId id="270" r:id="rId6"/>
    <p:sldId id="269" r:id="rId7"/>
    <p:sldId id="262" r:id="rId8"/>
    <p:sldId id="267" r:id="rId9"/>
    <p:sldId id="266" r:id="rId10"/>
    <p:sldId id="264" r:id="rId11"/>
    <p:sldId id="257" r:id="rId12"/>
    <p:sldId id="268" r:id="rId13"/>
    <p:sldId id="261" r:id="rId14"/>
    <p:sldId id="258" r:id="rId15"/>
    <p:sldId id="271" r:id="rId16"/>
    <p:sldId id="263" r:id="rId17"/>
    <p:sldId id="26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>
      <p:cViewPr varScale="1">
        <p:scale>
          <a:sx n="77" d="100"/>
          <a:sy n="77" d="100"/>
        </p:scale>
        <p:origin x="4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745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833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97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81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89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470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40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14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55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54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05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303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675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29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91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05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70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60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12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12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27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451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08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789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26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5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2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94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69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98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966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683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92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07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/>
            </a:gs>
          </a:gsLst>
          <a:lin ang="0" scaled="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59890" y="5334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72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Literary Devices:</a:t>
            </a:r>
            <a:br>
              <a:rPr lang="en-US" sz="72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/>
              <a:t>Interesting when you read, useful when you write!</a:t>
            </a:r>
            <a:endParaRPr lang="en-US" sz="2400" b="1" i="0" u="none" strike="noStrike" cap="none" baseline="0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838200" y="2743200"/>
            <a:ext cx="7543799" cy="386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METAPHOR</a:t>
            </a:r>
          </a:p>
        </p:txBody>
      </p:sp>
      <p:sp>
        <p:nvSpPr>
          <p:cNvPr id="111" name="Shape 111"/>
          <p:cNvSpPr/>
          <p:nvPr/>
        </p:nvSpPr>
        <p:spPr>
          <a:xfrm>
            <a:off x="304800" y="3124200"/>
            <a:ext cx="4876799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was a statue, waiting to hear the news.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was a tank on the football field.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was a mother hen, trying to take care of everyone around her.</a:t>
            </a:r>
          </a:p>
        </p:txBody>
      </p:sp>
      <p:sp>
        <p:nvSpPr>
          <p:cNvPr id="112" name="Shape 112"/>
          <p:cNvSpPr/>
          <p:nvPr/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 comparison of two unlike things without using the words “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 or “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sp>
        <p:nvSpPr>
          <p:cNvPr id="113" name="Shape 113"/>
          <p:cNvSpPr/>
          <p:nvPr/>
        </p:nvSpPr>
        <p:spPr>
          <a:xfrm>
            <a:off x="5410200" y="3048000"/>
            <a:ext cx="3454399" cy="35226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/>
            </a:gs>
          </a:gsLst>
          <a:lin ang="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ONOMATOPOEIA</a:t>
            </a:r>
          </a:p>
        </p:txBody>
      </p:sp>
      <p:sp>
        <p:nvSpPr>
          <p:cNvPr id="54" name="Shape 54"/>
          <p:cNvSpPr/>
          <p:nvPr/>
        </p:nvSpPr>
        <p:spPr>
          <a:xfrm>
            <a:off x="685800" y="3733800"/>
            <a:ext cx="77724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crunch</a:t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</a:t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tick-tock</a:t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whoosh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Boom</a:t>
            </a:r>
            <a:endParaRPr lang="en-US" sz="3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 word that </a:t>
            </a:r>
            <a:r>
              <a:rPr lang="en-US" sz="40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imitates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the sound it represents.</a:t>
            </a:r>
          </a:p>
        </p:txBody>
      </p:sp>
      <p:sp>
        <p:nvSpPr>
          <p:cNvPr id="56" name="Shape 56"/>
          <p:cNvSpPr/>
          <p:nvPr/>
        </p:nvSpPr>
        <p:spPr>
          <a:xfrm>
            <a:off x="3733800" y="3198811"/>
            <a:ext cx="5029200" cy="32083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OXYMORON</a:t>
            </a:r>
          </a:p>
        </p:txBody>
      </p:sp>
      <p:sp>
        <p:nvSpPr>
          <p:cNvPr id="143" name="Shape 143"/>
          <p:cNvSpPr/>
          <p:nvPr/>
        </p:nvSpPr>
        <p:spPr>
          <a:xfrm>
            <a:off x="685800" y="3733800"/>
            <a:ext cx="38862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peaceful war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generous cheapskate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 sunshine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Jumbo shrimp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81000" y="1676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chemeClr val="dk2"/>
                </a:solidFill>
              </a:rPr>
              <a:t>two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opposite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terms used in conjunction.</a:t>
            </a:r>
          </a:p>
        </p:txBody>
      </p:sp>
      <p:sp>
        <p:nvSpPr>
          <p:cNvPr id="145" name="Shape 145"/>
          <p:cNvSpPr/>
          <p:nvPr/>
        </p:nvSpPr>
        <p:spPr>
          <a:xfrm>
            <a:off x="4724400" y="3810000"/>
            <a:ext cx="4102099" cy="23875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PARADOX</a:t>
            </a:r>
          </a:p>
        </p:txBody>
      </p:sp>
      <p:sp>
        <p:nvSpPr>
          <p:cNvPr id="87" name="Shape 87"/>
          <p:cNvSpPr/>
          <p:nvPr/>
        </p:nvSpPr>
        <p:spPr>
          <a:xfrm>
            <a:off x="228600" y="3276600"/>
            <a:ext cx="5257800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win all the time, you lose.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25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CA" i="1" dirty="0"/>
              <a:t>There is only one rule: there are no rules.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6858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reveals s</a:t>
            </a:r>
            <a:r>
              <a:rPr lang="en-US" sz="3600" dirty="0">
                <a:solidFill>
                  <a:schemeClr val="dk2"/>
                </a:solidFill>
              </a:rPr>
              <a:t>omething that may be true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which at first seems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contradictory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89" name="Shape 89"/>
          <p:cNvSpPr/>
          <p:nvPr/>
        </p:nvSpPr>
        <p:spPr>
          <a:xfrm>
            <a:off x="5318125" y="3429000"/>
            <a:ext cx="3597275" cy="3200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/>
            </a:gs>
          </a:gsLst>
          <a:lin ang="0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PERSONIFICATION</a:t>
            </a:r>
          </a:p>
        </p:txBody>
      </p:sp>
      <p:sp>
        <p:nvSpPr>
          <p:cNvPr id="62" name="Shape 62"/>
          <p:cNvSpPr/>
          <p:nvPr/>
        </p:nvSpPr>
        <p:spPr>
          <a:xfrm>
            <a:off x="381000" y="3733800"/>
            <a:ext cx="518160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car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drank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gasoline in one gulp.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cat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laughed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newspaper headline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glared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me.</a:t>
            </a:r>
          </a:p>
        </p:txBody>
      </p:sp>
      <p:sp>
        <p:nvSpPr>
          <p:cNvPr id="63" name="Shape 63"/>
          <p:cNvSpPr/>
          <p:nvPr/>
        </p:nvSpPr>
        <p:spPr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when a writer gives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qualities to animals or objects.</a:t>
            </a:r>
          </a:p>
        </p:txBody>
      </p:sp>
      <p:sp>
        <p:nvSpPr>
          <p:cNvPr id="64" name="Shape 64"/>
          <p:cNvSpPr/>
          <p:nvPr/>
        </p:nvSpPr>
        <p:spPr>
          <a:xfrm>
            <a:off x="5562600" y="2895600"/>
            <a:ext cx="3378200" cy="190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5" name="Shape 65"/>
          <p:cNvSpPr/>
          <p:nvPr/>
        </p:nvSpPr>
        <p:spPr>
          <a:xfrm>
            <a:off x="5562600" y="4800600"/>
            <a:ext cx="3352799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PUN</a:t>
            </a:r>
          </a:p>
        </p:txBody>
      </p:sp>
      <p:sp>
        <p:nvSpPr>
          <p:cNvPr id="167" name="Shape 167"/>
          <p:cNvSpPr/>
          <p:nvPr/>
        </p:nvSpPr>
        <p:spPr>
          <a:xfrm>
            <a:off x="304800" y="3352800"/>
            <a:ext cx="4953000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Aft>
                <a:spcPts val="11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>
              <a:spcAft>
                <a:spcPts val="1100"/>
              </a:spcAft>
              <a:buClr>
                <a:schemeClr val="dk1"/>
              </a:buClr>
              <a:buSzPct val="25000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clock is hungry it goes back </a:t>
            </a:r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seconds</a:t>
            </a:r>
            <a:r>
              <a:rPr lang="en-US" sz="2500" dirty="0"/>
              <a:t>.</a:t>
            </a:r>
          </a:p>
          <a:p>
            <a:pPr marL="0" marR="0" lvl="0" indent="0" algn="l" rtl="0">
              <a:spcAft>
                <a:spcPts val="110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man stole a case of soap from the corner store.  He made a </a:t>
            </a:r>
            <a:r>
              <a:rPr lang="en-US" sz="2500" b="0" i="0" u="sng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</a:t>
            </a: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getaway.</a:t>
            </a:r>
          </a:p>
        </p:txBody>
      </p:sp>
      <p:sp>
        <p:nvSpPr>
          <p:cNvPr id="168" name="Shape 168"/>
          <p:cNvSpPr/>
          <p:nvPr/>
        </p:nvSpPr>
        <p:spPr>
          <a:xfrm>
            <a:off x="685800" y="1524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 humorous play on words, often involving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double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meanings</a:t>
            </a:r>
          </a:p>
        </p:txBody>
      </p:sp>
      <p:sp>
        <p:nvSpPr>
          <p:cNvPr id="169" name="Shape 169"/>
          <p:cNvSpPr/>
          <p:nvPr/>
        </p:nvSpPr>
        <p:spPr>
          <a:xfrm>
            <a:off x="5334000" y="3028950"/>
            <a:ext cx="3594100" cy="35877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SIMILE</a:t>
            </a:r>
          </a:p>
        </p:txBody>
      </p:sp>
      <p:sp>
        <p:nvSpPr>
          <p:cNvPr id="103" name="Shape 103"/>
          <p:cNvSpPr/>
          <p:nvPr/>
        </p:nvSpPr>
        <p:spPr>
          <a:xfrm>
            <a:off x="228600" y="3124200"/>
            <a:ext cx="4648199" cy="350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000" i="1" dirty="0">
              <a:solidFill>
                <a:schemeClr val="dk2"/>
              </a:solidFill>
              <a:ea typeface="Times New Roman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ran like a cat, lightly and quietly.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 blue mood passed as quickly as an afternoon rain shower.</a:t>
            </a:r>
          </a:p>
        </p:txBody>
      </p:sp>
      <p:sp>
        <p:nvSpPr>
          <p:cNvPr id="104" name="Shape 104"/>
          <p:cNvSpPr/>
          <p:nvPr/>
        </p:nvSpPr>
        <p:spPr>
          <a:xfrm>
            <a:off x="6858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an expression comparing one thing to another using the words “</a:t>
            </a:r>
            <a:r>
              <a:rPr lang="en-US" sz="32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 or “</a:t>
            </a:r>
            <a:r>
              <a:rPr lang="en-US" sz="32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</p:txBody>
      </p:sp>
      <p:sp>
        <p:nvSpPr>
          <p:cNvPr id="105" name="Shape 105"/>
          <p:cNvSpPr/>
          <p:nvPr/>
        </p:nvSpPr>
        <p:spPr>
          <a:xfrm>
            <a:off x="4953000" y="3263900"/>
            <a:ext cx="3886200" cy="3278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SYMBOLISM</a:t>
            </a:r>
          </a:p>
        </p:txBody>
      </p:sp>
      <p:sp>
        <p:nvSpPr>
          <p:cNvPr id="79" name="Shape 79"/>
          <p:cNvSpPr/>
          <p:nvPr/>
        </p:nvSpPr>
        <p:spPr>
          <a:xfrm>
            <a:off x="152400" y="3505200"/>
            <a:ext cx="51053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000" b="0" i="1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Pink - the fight against breast cancer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Statue of Liberty - freedom</a:t>
            </a:r>
          </a:p>
        </p:txBody>
      </p:sp>
      <p:sp>
        <p:nvSpPr>
          <p:cNvPr id="80" name="Shape 80"/>
          <p:cNvSpPr/>
          <p:nvPr/>
        </p:nvSpPr>
        <p:spPr>
          <a:xfrm>
            <a:off x="6858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CA" sz="3100" dirty="0"/>
              <a:t>use of </a:t>
            </a:r>
            <a:r>
              <a:rPr lang="en-CA" sz="3100" b="1" dirty="0"/>
              <a:t>symbols</a:t>
            </a:r>
            <a:r>
              <a:rPr lang="en-CA" sz="3100" dirty="0"/>
              <a:t> to signify ideas and qualities, by giving them </a:t>
            </a:r>
            <a:r>
              <a:rPr lang="en-CA" sz="3100" b="1" dirty="0"/>
              <a:t>symbolic</a:t>
            </a:r>
            <a:r>
              <a:rPr lang="en-CA" sz="3100" dirty="0"/>
              <a:t> meanings that are different from their literal sense</a:t>
            </a:r>
            <a:endParaRPr lang="en-US" sz="31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4995419" y="3657599"/>
            <a:ext cx="4121149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goals: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</a:t>
            </a:r>
          </a:p>
          <a:p>
            <a:endParaRPr lang="en-US" dirty="0"/>
          </a:p>
          <a:p>
            <a:r>
              <a:rPr lang="en-US" dirty="0"/>
              <a:t>Use</a:t>
            </a:r>
          </a:p>
        </p:txBody>
      </p:sp>
      <p:sp>
        <p:nvSpPr>
          <p:cNvPr id="4" name="Shape 48"/>
          <p:cNvSpPr/>
          <p:nvPr/>
        </p:nvSpPr>
        <p:spPr>
          <a:xfrm>
            <a:off x="2590800" y="3124200"/>
            <a:ext cx="6400799" cy="347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231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ALLITERATION</a:t>
            </a:r>
          </a:p>
        </p:txBody>
      </p:sp>
      <p:sp>
        <p:nvSpPr>
          <p:cNvPr id="71" name="Shape 71"/>
          <p:cNvSpPr/>
          <p:nvPr/>
        </p:nvSpPr>
        <p:spPr>
          <a:xfrm>
            <a:off x="304800" y="3733800"/>
            <a:ext cx="51054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Peter Piper picked a peck of pickled peppers.</a:t>
            </a:r>
            <a:b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Sally sells seashells by the seashore.</a:t>
            </a:r>
          </a:p>
        </p:txBody>
      </p:sp>
      <p:sp>
        <p:nvSpPr>
          <p:cNvPr id="72" name="Shape 72"/>
          <p:cNvSpPr/>
          <p:nvPr/>
        </p:nvSpPr>
        <p:spPr>
          <a:xfrm>
            <a:off x="685800" y="1905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the repetition of the same sound at the start of words.</a:t>
            </a:r>
          </a:p>
        </p:txBody>
      </p:sp>
      <p:sp>
        <p:nvSpPr>
          <p:cNvPr id="73" name="Shape 73"/>
          <p:cNvSpPr/>
          <p:nvPr/>
        </p:nvSpPr>
        <p:spPr>
          <a:xfrm>
            <a:off x="5105400" y="3556001"/>
            <a:ext cx="3911600" cy="3149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E243D-DEA0-4BEE-B82B-9E46A2DA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Assonance + Consonance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38B6-B6DC-4283-845D-9840B7AC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76400"/>
            <a:ext cx="6423915" cy="45880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Assonance</a:t>
            </a:r>
            <a:r>
              <a:rPr lang="en-US" altLang="en-US" sz="2400" dirty="0">
                <a:solidFill>
                  <a:schemeClr val="tx1"/>
                </a:solidFill>
              </a:rPr>
              <a:t> - </a:t>
            </a:r>
            <a:r>
              <a:rPr lang="en-CA" sz="2400" dirty="0">
                <a:solidFill>
                  <a:schemeClr val="tx1"/>
                </a:solidFill>
              </a:rPr>
              <a:t>takes place when two or more words, close to one another repeat the same vowel sound, but start with different consonant sounds.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	“On a pr</a:t>
            </a:r>
            <a:r>
              <a:rPr lang="en-US" altLang="en-US" sz="2400" b="1" dirty="0">
                <a:solidFill>
                  <a:schemeClr val="tx1"/>
                </a:solidFill>
              </a:rPr>
              <a:t>ou</a:t>
            </a:r>
            <a:r>
              <a:rPr lang="en-US" altLang="en-US" sz="2400" dirty="0">
                <a:solidFill>
                  <a:schemeClr val="tx1"/>
                </a:solidFill>
              </a:rPr>
              <a:t>d r</a:t>
            </a:r>
            <a:r>
              <a:rPr lang="en-US" altLang="en-US" sz="2400" b="1" dirty="0">
                <a:solidFill>
                  <a:schemeClr val="tx1"/>
                </a:solidFill>
              </a:rPr>
              <a:t>ou</a:t>
            </a:r>
            <a:r>
              <a:rPr lang="en-US" altLang="en-US" sz="2400" dirty="0">
                <a:solidFill>
                  <a:schemeClr val="tx1"/>
                </a:solidFill>
              </a:rPr>
              <a:t>nd cl</a:t>
            </a:r>
            <a:r>
              <a:rPr lang="en-US" altLang="en-US" sz="2400" b="1" dirty="0">
                <a:solidFill>
                  <a:schemeClr val="tx1"/>
                </a:solidFill>
              </a:rPr>
              <a:t>ou</a:t>
            </a:r>
            <a:r>
              <a:rPr lang="en-US" altLang="en-US" sz="2400" dirty="0">
                <a:solidFill>
                  <a:schemeClr val="tx1"/>
                </a:solidFill>
              </a:rPr>
              <a:t>d in a wh</a:t>
            </a:r>
            <a:r>
              <a:rPr lang="en-US" altLang="en-US" sz="2400" b="1" dirty="0">
                <a:solidFill>
                  <a:schemeClr val="tx1"/>
                </a:solidFill>
              </a:rPr>
              <a:t>i</a:t>
            </a:r>
            <a:r>
              <a:rPr lang="en-US" altLang="en-US" sz="2400" dirty="0">
                <a:solidFill>
                  <a:schemeClr val="tx1"/>
                </a:solidFill>
              </a:rPr>
              <a:t>te h</a:t>
            </a:r>
            <a:r>
              <a:rPr lang="en-US" altLang="en-US" sz="2400" b="1" dirty="0">
                <a:solidFill>
                  <a:schemeClr val="tx1"/>
                </a:solidFill>
              </a:rPr>
              <a:t>igh</a:t>
            </a:r>
            <a:r>
              <a:rPr lang="en-US" altLang="en-US" sz="2400" dirty="0">
                <a:solidFill>
                  <a:schemeClr val="tx1"/>
                </a:solidFill>
              </a:rPr>
              <a:t> n</a:t>
            </a:r>
            <a:r>
              <a:rPr lang="en-US" altLang="en-US" sz="2400" b="1" dirty="0">
                <a:solidFill>
                  <a:schemeClr val="tx1"/>
                </a:solidFill>
              </a:rPr>
              <a:t>igh</a:t>
            </a:r>
            <a:r>
              <a:rPr lang="en-US" altLang="en-US" sz="2400" dirty="0">
                <a:solidFill>
                  <a:schemeClr val="tx1"/>
                </a:solidFill>
              </a:rPr>
              <a:t>t”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CAC38-BAB0-4DB2-8D2F-B9F53A9686C6}"/>
              </a:ext>
            </a:extLst>
          </p:cNvPr>
          <p:cNvSpPr/>
          <p:nvPr/>
        </p:nvSpPr>
        <p:spPr>
          <a:xfrm>
            <a:off x="154047" y="439677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en-US" altLang="en-US" sz="2400" b="1" dirty="0"/>
              <a:t>Consonance</a:t>
            </a:r>
            <a:r>
              <a:rPr lang="en-US" altLang="en-US" sz="2400" dirty="0"/>
              <a:t> – repetition of consonants with different vowel sounds 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2">
              <a:lnSpc>
                <a:spcPct val="80000"/>
              </a:lnSpc>
            </a:pPr>
            <a:r>
              <a:rPr lang="en-CA" sz="2400" dirty="0"/>
              <a:t>“The lint was sent with the tent and Brent.”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269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ALLUSION</a:t>
            </a:r>
          </a:p>
        </p:txBody>
      </p:sp>
      <p:sp>
        <p:nvSpPr>
          <p:cNvPr id="119" name="Shape 119"/>
          <p:cNvSpPr/>
          <p:nvPr/>
        </p:nvSpPr>
        <p:spPr>
          <a:xfrm>
            <a:off x="228600" y="3200400"/>
            <a:ext cx="48006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000" i="1" dirty="0">
              <a:solidFill>
                <a:schemeClr val="dk2"/>
              </a:solidFill>
              <a:ea typeface="Times New Roman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it doesn’t stop raining, I’m going to build an ark.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sister has so many pets I’m going to call myself Old McDonald.</a:t>
            </a:r>
          </a:p>
        </p:txBody>
      </p:sp>
      <p:sp>
        <p:nvSpPr>
          <p:cNvPr id="120" name="Shape 120"/>
          <p:cNvSpPr/>
          <p:nvPr/>
        </p:nvSpPr>
        <p:spPr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 casual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a famous historical or literary figure or event.</a:t>
            </a:r>
          </a:p>
        </p:txBody>
      </p:sp>
      <p:sp>
        <p:nvSpPr>
          <p:cNvPr id="121" name="Shape 121"/>
          <p:cNvSpPr/>
          <p:nvPr/>
        </p:nvSpPr>
        <p:spPr>
          <a:xfrm>
            <a:off x="5410200" y="3217861"/>
            <a:ext cx="3468686" cy="33670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CLICHÉ</a:t>
            </a:r>
          </a:p>
        </p:txBody>
      </p:sp>
      <p:sp>
        <p:nvSpPr>
          <p:cNvPr id="159" name="Shape 159"/>
          <p:cNvSpPr/>
          <p:nvPr/>
        </p:nvSpPr>
        <p:spPr>
          <a:xfrm>
            <a:off x="685800" y="3733800"/>
            <a:ext cx="36576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000" b="0" i="1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talking a mile a minute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quiet as a mouse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as pie</a:t>
            </a:r>
          </a:p>
        </p:txBody>
      </p:sp>
      <p:sp>
        <p:nvSpPr>
          <p:cNvPr id="160" name="Shape 160"/>
          <p:cNvSpPr/>
          <p:nvPr/>
        </p:nvSpPr>
        <p:spPr>
          <a:xfrm>
            <a:off x="685800" y="1676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an expression that has lost its power or originality from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overuse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0" y="3276600"/>
            <a:ext cx="4279899" cy="3124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EUPHEMISM</a:t>
            </a:r>
          </a:p>
        </p:txBody>
      </p:sp>
      <p:sp>
        <p:nvSpPr>
          <p:cNvPr id="151" name="Shape 151"/>
          <p:cNvSpPr/>
          <p:nvPr/>
        </p:nvSpPr>
        <p:spPr>
          <a:xfrm>
            <a:off x="685800" y="3733800"/>
            <a:ext cx="7772400" cy="25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 away = die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vertically challenged = short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go = fired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pre-owned = used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25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09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polite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word or phrase used in place of one that may be too direct, unpleasant, or embarrassing.</a:t>
            </a:r>
          </a:p>
        </p:txBody>
      </p:sp>
      <p:sp>
        <p:nvSpPr>
          <p:cNvPr id="153" name="Shape 153"/>
          <p:cNvSpPr/>
          <p:nvPr/>
        </p:nvSpPr>
        <p:spPr>
          <a:xfrm>
            <a:off x="4724400" y="3581400"/>
            <a:ext cx="4070350" cy="2940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HYPERBOLE</a:t>
            </a:r>
          </a:p>
        </p:txBody>
      </p:sp>
      <p:sp>
        <p:nvSpPr>
          <p:cNvPr id="95" name="Shape 95"/>
          <p:cNvSpPr/>
          <p:nvPr/>
        </p:nvSpPr>
        <p:spPr>
          <a:xfrm>
            <a:off x="228600" y="3276600"/>
            <a:ext cx="5029199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3000" b="0" i="1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I’m so hungry I could eat a horse!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was so fast he could outrun a Cheetah!</a:t>
            </a:r>
            <a:endParaRPr lang="en-US" sz="25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858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an obvious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exaggeration</a:t>
            </a: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or overstatement.</a:t>
            </a:r>
          </a:p>
        </p:txBody>
      </p:sp>
      <p:sp>
        <p:nvSpPr>
          <p:cNvPr id="97" name="Shape 97"/>
          <p:cNvSpPr/>
          <p:nvPr/>
        </p:nvSpPr>
        <p:spPr>
          <a:xfrm>
            <a:off x="5257800" y="3200400"/>
            <a:ext cx="3524250" cy="3352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IDIOM</a:t>
            </a:r>
          </a:p>
        </p:txBody>
      </p:sp>
      <p:sp>
        <p:nvSpPr>
          <p:cNvPr id="135" name="Shape 135"/>
          <p:cNvSpPr/>
          <p:nvPr/>
        </p:nvSpPr>
        <p:spPr>
          <a:xfrm>
            <a:off x="228600" y="3048000"/>
            <a:ext cx="5257799" cy="358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got cold feet before my 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speech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was scared</a:t>
            </a:r>
            <a:b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boss gave me the green light =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boss said yes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 the curtains = 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the curtains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 the lights out =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 off the lights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85800" y="1752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an expression with a meaning different from the </a:t>
            </a:r>
            <a:r>
              <a:rPr lang="en-US" sz="32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literal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meaning of the words.</a:t>
            </a:r>
          </a:p>
        </p:txBody>
      </p:sp>
      <p:pic>
        <p:nvPicPr>
          <p:cNvPr id="1026" name="Picture 2" descr="http://downtheyforgot.files.wordpress.com/2010/06/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71489"/>
            <a:ext cx="4838065" cy="389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IMAGERY</a:t>
            </a:r>
          </a:p>
        </p:txBody>
      </p:sp>
      <p:sp>
        <p:nvSpPr>
          <p:cNvPr id="127" name="Shape 127"/>
          <p:cNvSpPr/>
          <p:nvPr/>
        </p:nvSpPr>
        <p:spPr>
          <a:xfrm>
            <a:off x="315533" y="2819400"/>
            <a:ext cx="4876800" cy="350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1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smell reminded him of disgusting rotting tomatoes.</a:t>
            </a:r>
          </a:p>
          <a:p>
            <a:pPr marL="0" marR="0" lvl="0" indent="0" algn="l" rtl="0">
              <a:buClr>
                <a:schemeClr val="dk1"/>
              </a:buClr>
              <a:buSzPct val="25000"/>
              <a:buFont typeface="Arial"/>
              <a:buNone/>
            </a:pPr>
            <a:endParaRPr lang="en-US"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familiar tang of his grandmother’s cranberry sauce reminded him of his youth.</a:t>
            </a: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5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fence was uneven, like baby teeth growing awkwardly in. (also a simile!)</a:t>
            </a:r>
          </a:p>
        </p:txBody>
      </p:sp>
      <p:sp>
        <p:nvSpPr>
          <p:cNvPr id="128" name="Shape 128"/>
          <p:cNvSpPr/>
          <p:nvPr/>
        </p:nvSpPr>
        <p:spPr>
          <a:xfrm>
            <a:off x="381000" y="1219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when a writer invokes the five </a:t>
            </a:r>
            <a:r>
              <a:rPr lang="en-US" sz="3600" b="0" i="0" u="sng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senses</a:t>
            </a:r>
            <a:r>
              <a:rPr lang="en-US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using descriptive language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1891</TotalTime>
  <Words>451</Words>
  <Application>Microsoft Office PowerPoint</Application>
  <PresentationFormat>On-screen Show (4:3)</PresentationFormat>
  <Paragraphs>96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Facet</vt:lpstr>
      <vt:lpstr>Literary Devices: Interesting when you read, useful when you write!</vt:lpstr>
      <vt:lpstr>ALLITERATION</vt:lpstr>
      <vt:lpstr>Assonance + Consonance</vt:lpstr>
      <vt:lpstr>ALLUSION</vt:lpstr>
      <vt:lpstr>CLICHÉ</vt:lpstr>
      <vt:lpstr>EUPHEMISM</vt:lpstr>
      <vt:lpstr>HYPERBOLE</vt:lpstr>
      <vt:lpstr>IDIOM</vt:lpstr>
      <vt:lpstr>IMAGERY</vt:lpstr>
      <vt:lpstr>METAPHOR</vt:lpstr>
      <vt:lpstr>ONOMATOPOEIA</vt:lpstr>
      <vt:lpstr>OXYMORON</vt:lpstr>
      <vt:lpstr>PARADOX</vt:lpstr>
      <vt:lpstr>PERSONIFICATION</vt:lpstr>
      <vt:lpstr>PUN</vt:lpstr>
      <vt:lpstr>SIMILE</vt:lpstr>
      <vt:lpstr>SYMBOLISM</vt:lpstr>
      <vt:lpstr>Two goals: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Fabulous 15 Literary Devices</dc:title>
  <dc:creator>Kristen Small</dc:creator>
  <cp:lastModifiedBy>Aarlen Storey</cp:lastModifiedBy>
  <cp:revision>18</cp:revision>
  <dcterms:modified xsi:type="dcterms:W3CDTF">2019-06-05T01:24:35Z</dcterms:modified>
</cp:coreProperties>
</file>