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20"/>
  </p:notesMasterIdLst>
  <p:handoutMasterIdLst>
    <p:handoutMasterId r:id="rId21"/>
  </p:handoutMasterIdLst>
  <p:sldIdLst>
    <p:sldId id="272" r:id="rId3"/>
    <p:sldId id="280" r:id="rId4"/>
    <p:sldId id="258" r:id="rId5"/>
    <p:sldId id="260" r:id="rId6"/>
    <p:sldId id="261" r:id="rId7"/>
    <p:sldId id="262" r:id="rId8"/>
    <p:sldId id="281" r:id="rId9"/>
    <p:sldId id="274" r:id="rId10"/>
    <p:sldId id="275" r:id="rId11"/>
    <p:sldId id="276" r:id="rId12"/>
    <p:sldId id="277" r:id="rId13"/>
    <p:sldId id="279" r:id="rId14"/>
    <p:sldId id="282" r:id="rId15"/>
    <p:sldId id="284" r:id="rId16"/>
    <p:sldId id="273" r:id="rId17"/>
    <p:sldId id="264" r:id="rId18"/>
    <p:sldId id="271" r:id="rId19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>
        <p:scale>
          <a:sx n="66" d="100"/>
          <a:sy n="66" d="100"/>
        </p:scale>
        <p:origin x="72" y="3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35743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0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7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6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7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5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A8D9AD5-F248-4919-864A-CFD76CC02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7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41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  <p15:guide id="0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Enlightenment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Voltaire, Rousseau, Montesquieu</a:t>
            </a:r>
          </a:p>
        </p:txBody>
      </p:sp>
      <p:pic>
        <p:nvPicPr>
          <p:cNvPr id="1026" name="Picture 2" descr="http://s.hswstatic.com/gif/the-enlightenme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40" y="2410275"/>
            <a:ext cx="2721661" cy="2041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326291"/>
            <a:ext cx="8897565" cy="802769"/>
          </a:xfrm>
        </p:spPr>
        <p:txBody>
          <a:bodyPr/>
          <a:lstStyle/>
          <a:p>
            <a:r>
              <a:rPr lang="en-CA" b="1" dirty="0">
                <a:solidFill>
                  <a:srgbClr val="7030A0"/>
                </a:solidFill>
              </a:rPr>
              <a:t>Rights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438" y="2743121"/>
            <a:ext cx="6439069" cy="3651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Ideas about rights of women were circulating through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Works of English Writers, such as Mary </a:t>
            </a:r>
            <a:r>
              <a:rPr lang="en-CA" sz="3200" dirty="0" err="1"/>
              <a:t>Astell</a:t>
            </a:r>
            <a:r>
              <a:rPr lang="en-CA" sz="3200" dirty="0"/>
              <a:t> and Mary Wollstonecraft, had an influence on France</a:t>
            </a:r>
          </a:p>
        </p:txBody>
      </p:sp>
      <p:pic>
        <p:nvPicPr>
          <p:cNvPr id="5122" name="Picture 2" descr="https://upload.wikimedia.org/wikipedia/commons/3/36/Mary_Wollstonecraft_by_John_Opie_(c._179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" y="2479452"/>
            <a:ext cx="3239767" cy="39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235675"/>
            <a:ext cx="8897565" cy="893385"/>
          </a:xfrm>
        </p:spPr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New Ideas about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32" y="2438400"/>
            <a:ext cx="6341439" cy="3651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Enlightenment</a:t>
            </a:r>
            <a:r>
              <a:rPr lang="en-CA" sz="2800" dirty="0"/>
              <a:t>: meant that science and human intelligence were at the highest importance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If a believe could not stand up to reason or it could not be demonstrated by experiment, then it had to be discarded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What does this go against?</a:t>
            </a:r>
          </a:p>
        </p:txBody>
      </p:sp>
      <p:pic>
        <p:nvPicPr>
          <p:cNvPr id="4098" name="Picture 2" descr="https://upload.wikimedia.org/wikipedia/commons/3/3d/Table_of_Astronomy,_Cyclopaedia,_Volume_1,_p_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8" y="2438400"/>
            <a:ext cx="4342284" cy="402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243913"/>
            <a:ext cx="8897565" cy="885147"/>
          </a:xfrm>
        </p:spPr>
        <p:txBody>
          <a:bodyPr/>
          <a:lstStyle/>
          <a:p>
            <a:r>
              <a:rPr lang="en-CA" dirty="0"/>
              <a:t>Conflict with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It is easy to see how philosophers came into conflict with the Church and refused to accept its teachings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The Church on the other hand supported the country’s rulers (why?)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To many philosophers the Church and the monarchy were holding up progress… they either had to change or go!</a:t>
            </a:r>
          </a:p>
        </p:txBody>
      </p:sp>
    </p:spTree>
    <p:extLst>
      <p:ext uri="{BB962C8B-B14F-4D97-AF65-F5344CB8AC3E}">
        <p14:creationId xmlns:p14="http://schemas.microsoft.com/office/powerpoint/2010/main" val="23254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26F1-71FD-47A3-AF09-4E72C4D4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Enlightenment Thinkers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F0DB-9D51-497B-8DFA-276AA496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714" y="2400822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/>
              <a:t>We are going to look at 4 important “enlightenment thinkers”:</a:t>
            </a:r>
          </a:p>
          <a:p>
            <a:pPr marL="457200" indent="-457200">
              <a:buAutoNum type="arabicParenR"/>
            </a:pPr>
            <a:r>
              <a:rPr lang="en-CA" sz="3000" dirty="0"/>
              <a:t>John Locke</a:t>
            </a:r>
          </a:p>
          <a:p>
            <a:pPr marL="457200" indent="-457200">
              <a:buAutoNum type="arabicParenR"/>
            </a:pPr>
            <a:r>
              <a:rPr lang="en-CA" sz="3000" dirty="0"/>
              <a:t>Montesquieu</a:t>
            </a:r>
          </a:p>
          <a:p>
            <a:pPr marL="457200" indent="-457200">
              <a:buAutoNum type="arabicParenR"/>
            </a:pPr>
            <a:r>
              <a:rPr lang="en-CA" sz="3000" dirty="0"/>
              <a:t>Rousseau</a:t>
            </a:r>
          </a:p>
          <a:p>
            <a:pPr marL="457200" indent="-457200">
              <a:buAutoNum type="arabicParenR"/>
            </a:pPr>
            <a:r>
              <a:rPr lang="en-CA" sz="3000" dirty="0"/>
              <a:t>Voltaire</a:t>
            </a:r>
          </a:p>
        </p:txBody>
      </p:sp>
    </p:spTree>
    <p:extLst>
      <p:ext uri="{BB962C8B-B14F-4D97-AF65-F5344CB8AC3E}">
        <p14:creationId xmlns:p14="http://schemas.microsoft.com/office/powerpoint/2010/main" val="3062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6488" y="441414"/>
            <a:ext cx="3227715" cy="1687924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John Locke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897" y="1227438"/>
            <a:ext cx="7765235" cy="5098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>
                <a:solidFill>
                  <a:srgbClr val="00B0F0"/>
                </a:solidFill>
              </a:rPr>
              <a:t>Believed in 3 natural rights for humans:</a:t>
            </a:r>
          </a:p>
          <a:p>
            <a:pPr marL="0" indent="0" algn="ctr">
              <a:buNone/>
            </a:pPr>
            <a:r>
              <a:rPr lang="en-CA" sz="2800" b="1" dirty="0">
                <a:solidFill>
                  <a:srgbClr val="00B0F0"/>
                </a:solidFill>
              </a:rPr>
              <a:t>Life, Liberty, and Property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People are capable of knowing when these rights are violated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Should be laws in place to protect these rights.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role of government should be to protect citizens 3 natural rights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vignette1.wikia.nocookie.net/epicrapbattlesofhistory/images/6/6b/Voltaire_Based_On.jpg/revision/latest?cb=20150824015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88" y="2129338"/>
            <a:ext cx="3102932" cy="38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46075" y="375324"/>
            <a:ext cx="3789405" cy="1687924"/>
          </a:xfrm>
        </p:spPr>
        <p:txBody>
          <a:bodyPr>
            <a:normAutofit/>
          </a:bodyPr>
          <a:lstStyle/>
          <a:p>
            <a:r>
              <a:rPr lang="en-CA" sz="4000" b="1" dirty="0"/>
              <a:t>Montesquieu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730" y="1713470"/>
            <a:ext cx="7597040" cy="43825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FF0000"/>
                </a:solidFill>
              </a:rPr>
              <a:t>Separation of power in government</a:t>
            </a:r>
          </a:p>
          <a:p>
            <a:pPr marL="0" indent="0">
              <a:buNone/>
            </a:pPr>
            <a:endParaRPr lang="en-CA" sz="28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He believed that a ruler and elected officials should hold separate powers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Government power should be divided into 3 sections: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Executive, Legislative, and Judicial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This way no one person or group could hold too much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Each branch keeps the other in check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s://upload.wikimedia.org/wikipedia/commons/f/fc/Montesquieu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78" y="2063248"/>
            <a:ext cx="3398985" cy="40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5255" y="701048"/>
            <a:ext cx="3715513" cy="1687924"/>
          </a:xfrm>
        </p:spPr>
        <p:txBody>
          <a:bodyPr>
            <a:noAutofit/>
          </a:bodyPr>
          <a:lstStyle/>
          <a:p>
            <a:r>
              <a:rPr lang="en-CA" sz="5400" b="1" dirty="0"/>
              <a:t>Rousseau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0977" y="1400431"/>
            <a:ext cx="7597040" cy="47202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2800" b="1" dirty="0">
                <a:solidFill>
                  <a:srgbClr val="7030A0"/>
                </a:solidFill>
              </a:rPr>
              <a:t>Society needed a social contract with the government where everyone agreed to a set of rules - “Social Contract”</a:t>
            </a:r>
          </a:p>
          <a:p>
            <a:pPr marL="0" indent="0" algn="ctr">
              <a:buNone/>
            </a:pPr>
            <a:r>
              <a:rPr lang="en-CA" sz="2800" b="1" dirty="0">
                <a:solidFill>
                  <a:srgbClr val="7030A0"/>
                </a:solidFill>
              </a:rPr>
              <a:t>Government has a responsibility to protect its citizens. If it does not, it has broken the contract.</a:t>
            </a:r>
          </a:p>
          <a:p>
            <a:pPr marL="0" indent="0">
              <a:buNone/>
            </a:pPr>
            <a:endParaRPr lang="en-CA" sz="2800" b="1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Born in Geneva, Switzerland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His father was a watchmaker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He believed that reason could change people for the better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s://upload.wikimedia.org/wikipedia/commons/b/b7/Jean-Jacques_Rousseau_(painted_portrai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1" y="2388972"/>
            <a:ext cx="2916796" cy="4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6488" y="441414"/>
            <a:ext cx="3227715" cy="1687924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Voltaire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897" y="1227438"/>
            <a:ext cx="8328453" cy="4868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>
                <a:solidFill>
                  <a:srgbClr val="00B0F0"/>
                </a:solidFill>
              </a:rPr>
              <a:t>Believed in the separation of Church and State as well as freedom of thought – Believed in greater tolerance within society</a:t>
            </a:r>
            <a:endParaRPr lang="en-US" sz="28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Separation of church and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Born in Paris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 father was a notary and his mother came from a noble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 believed that a monarch could rule well if he/she was enlightened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 felt that common people were </a:t>
            </a:r>
            <a:r>
              <a:rPr lang="en-US" b="1" dirty="0"/>
              <a:t>ignorant</a:t>
            </a:r>
            <a:r>
              <a:rPr lang="en-US" dirty="0"/>
              <a:t> and </a:t>
            </a:r>
            <a:r>
              <a:rPr lang="en-US" b="1" dirty="0"/>
              <a:t>superstitious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 hated injustice and defended people he believed were victims of </a:t>
            </a:r>
            <a:r>
              <a:rPr lang="en-US" b="1" dirty="0"/>
              <a:t>prejudice</a:t>
            </a:r>
          </a:p>
        </p:txBody>
      </p:sp>
      <p:pic>
        <p:nvPicPr>
          <p:cNvPr id="2050" name="Picture 2" descr="http://vignette1.wikia.nocookie.net/epicrapbattlesofhistory/images/6/6b/Voltaire_Based_On.jpg/revision/latest?cb=20150824015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88" y="2129338"/>
            <a:ext cx="3102932" cy="38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2555-3191-436C-A94F-90025D55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81" y="483794"/>
            <a:ext cx="8897565" cy="1560716"/>
          </a:xfrm>
        </p:spPr>
        <p:txBody>
          <a:bodyPr/>
          <a:lstStyle/>
          <a:p>
            <a:r>
              <a:rPr lang="en-CA" dirty="0"/>
              <a:t>Louis XVI and Marie Antionette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C9154-D61F-4D63-BBD5-8A79156E5AD3}"/>
              </a:ext>
            </a:extLst>
          </p:cNvPr>
          <p:cNvSpPr/>
          <p:nvPr/>
        </p:nvSpPr>
        <p:spPr>
          <a:xfrm>
            <a:off x="285765" y="2417523"/>
            <a:ext cx="4329830" cy="366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600" dirty="0"/>
              <a:t>Louis XVI became king in 1774.  He had married Marie Antoinette at the age of 15 in 1770.</a:t>
            </a:r>
          </a:p>
          <a:p>
            <a:endParaRPr lang="en-CA" sz="2600" dirty="0"/>
          </a:p>
          <a:p>
            <a:r>
              <a:rPr lang="en-CA" sz="2600" dirty="0"/>
              <a:t>He was not very interested in running a country… he inherited many problems from previous kings.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D528C-846E-4770-A748-5213920E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51" y="1345453"/>
            <a:ext cx="6890684" cy="55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243913"/>
            <a:ext cx="8897565" cy="885147"/>
          </a:xfrm>
        </p:spPr>
        <p:txBody>
          <a:bodyPr>
            <a:normAutofit/>
          </a:bodyPr>
          <a:lstStyle/>
          <a:p>
            <a:r>
              <a:rPr lang="en-CA" sz="4800" dirty="0"/>
              <a:t>Louis XVI: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462" y="2323070"/>
            <a:ext cx="9101781" cy="42754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Born in 1754 in the Palace of Versailles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Became King at age 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An astrologer warned him to always be on his guard on the 21</a:t>
            </a:r>
            <a:r>
              <a:rPr lang="en-CA" sz="2800" baseline="30000" dirty="0"/>
              <a:t>st</a:t>
            </a:r>
            <a:r>
              <a:rPr lang="en-CA" sz="2800" dirty="0"/>
              <a:t> day of every month.  He died on January 21, 1793.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Loved </a:t>
            </a:r>
            <a:r>
              <a:rPr lang="en-CA" sz="2800" dirty="0" err="1"/>
              <a:t>locksmithing</a:t>
            </a: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Known to be immature and lacked self-confidence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When he became King, France already had serious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sym typeface="Wingdings" panose="05000000000000000000" pitchFamily="2" charset="2"/>
              </a:rPr>
              <a:t>Only king of France to be executed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sym typeface="Wingdings" panose="05000000000000000000" pitchFamily="2" charset="2"/>
              </a:rPr>
              <a:t>Was a homebody who loved reading.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06706" y="1186249"/>
            <a:ext cx="8897565" cy="942812"/>
          </a:xfrm>
        </p:spPr>
        <p:txBody>
          <a:bodyPr>
            <a:normAutofit/>
          </a:bodyPr>
          <a:lstStyle/>
          <a:p>
            <a:r>
              <a:rPr lang="en-US" sz="5400" dirty="0"/>
              <a:t>Marie Antoinette: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301" y="2392470"/>
            <a:ext cx="11479227" cy="432136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Born in Vienna, Austria, in 1755, Archduchess Marie Antoinette was the 15th and last child of Holy Roman Emperor Francis I and the powerful Habsburg Empress Maria Theresa.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Maria Antonia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Executed and body was buried in an unmarked grave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Accused of molesting her son (incest)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Quite a taste for luxury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Nicknamed </a:t>
            </a:r>
            <a:r>
              <a:rPr lang="en-CA" sz="2400" i="1" dirty="0"/>
              <a:t>Madam Deficit </a:t>
            </a:r>
            <a:r>
              <a:rPr lang="en-CA" sz="2400" dirty="0"/>
              <a:t>because many blamed her for the financial ruin of France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A fairy tale “rustic village” was built for her at the Palace of Versailles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Was taught French by a tutor and immersed in French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Last words were ‘pardon me sir, I meant not to do it’ after tripping over the executioner’s toe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Never actually said “Let them eat cake”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B1547-85DA-4591-8B89-DDD48747643A}"/>
              </a:ext>
            </a:extLst>
          </p:cNvPr>
          <p:cNvSpPr/>
          <p:nvPr/>
        </p:nvSpPr>
        <p:spPr>
          <a:xfrm>
            <a:off x="734415" y="375874"/>
            <a:ext cx="508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https://www.youtube.com/watch?v=pGPmXQDQi90</a:t>
            </a:r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706" y="1178011"/>
            <a:ext cx="8897565" cy="951049"/>
          </a:xfrm>
        </p:spPr>
        <p:txBody>
          <a:bodyPr>
            <a:normAutofit/>
          </a:bodyPr>
          <a:lstStyle/>
          <a:p>
            <a:r>
              <a:rPr lang="en-US" sz="5400" dirty="0"/>
              <a:t>Both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4796" y="2444945"/>
            <a:ext cx="9101781" cy="4201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Their marriage had been designed to cement the alliance between France and Austria (political reasons)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They were second cousins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They were married for 22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Dressed as bakers to attempt an escape from the French Revolution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It took 7 years to consummate their marriage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Had no interest in running the country, but loved spending money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23" y="1665822"/>
            <a:ext cx="6573795" cy="1841715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accent4">
                    <a:lumMod val="75000"/>
                  </a:schemeClr>
                </a:solidFill>
              </a:rPr>
              <a:t>What was the enlightenment?</a:t>
            </a:r>
            <a:br>
              <a:rPr lang="en-CA" sz="3200" dirty="0"/>
            </a:br>
            <a:r>
              <a:rPr lang="en-CA" sz="3200" dirty="0">
                <a:solidFill>
                  <a:schemeClr val="bg2">
                    <a:lumMod val="50000"/>
                  </a:schemeClr>
                </a:solidFill>
              </a:rPr>
              <a:t>How can we make an educated guess based on these definitions?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079" y="3895596"/>
            <a:ext cx="4973979" cy="1494708"/>
          </a:xfrm>
        </p:spPr>
        <p:txBody>
          <a:bodyPr>
            <a:normAutofit fontScale="92500"/>
          </a:bodyPr>
          <a:lstStyle/>
          <a:p>
            <a:r>
              <a:rPr lang="en-CA" u="sng" dirty="0"/>
              <a:t>Enlightenment</a:t>
            </a:r>
            <a:r>
              <a:rPr lang="en-CA" dirty="0"/>
              <a:t>: the state of being enlightened.</a:t>
            </a:r>
          </a:p>
          <a:p>
            <a:r>
              <a:rPr lang="en-CA" u="sng" dirty="0"/>
              <a:t>Enlightened</a:t>
            </a:r>
            <a:r>
              <a:rPr lang="en-CA" dirty="0"/>
              <a:t>: having or showing a rational, modern, and well-informed outlook.</a:t>
            </a: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B1E9-0462-4B0B-97A3-C70465D2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Enlightenment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78CE-2D0E-49BB-A761-B69C408C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549" y="2485200"/>
            <a:ext cx="7130537" cy="3647328"/>
          </a:xfrm>
        </p:spPr>
        <p:txBody>
          <a:bodyPr/>
          <a:lstStyle/>
          <a:p>
            <a:r>
              <a:rPr lang="en-CA" dirty="0"/>
              <a:t>Also known as “The Age of Reason”</a:t>
            </a:r>
          </a:p>
          <a:p>
            <a:r>
              <a:rPr lang="en-CA" dirty="0"/>
              <a:t>A philosophical movement + spread of ideas – primarily in Europe</a:t>
            </a:r>
          </a:p>
          <a:p>
            <a:r>
              <a:rPr lang="en-CA" dirty="0"/>
              <a:t>From 17</a:t>
            </a:r>
            <a:r>
              <a:rPr lang="en-CA" baseline="30000" dirty="0"/>
              <a:t>th</a:t>
            </a:r>
            <a:r>
              <a:rPr lang="en-CA" dirty="0"/>
              <a:t> to late 18</a:t>
            </a:r>
            <a:r>
              <a:rPr lang="en-CA" baseline="30000" dirty="0"/>
              <a:t>th</a:t>
            </a:r>
            <a:r>
              <a:rPr lang="en-CA" dirty="0"/>
              <a:t> century (1600’s-late 1700’s)</a:t>
            </a:r>
          </a:p>
          <a:p>
            <a:r>
              <a:rPr lang="en-CA" dirty="0"/>
              <a:t>Enlightenment thinkers challenged / questions traditional authority</a:t>
            </a:r>
          </a:p>
          <a:p>
            <a:r>
              <a:rPr lang="en-CA" dirty="0"/>
              <a:t>Aimed to improve humanity though rational change</a:t>
            </a:r>
          </a:p>
          <a:p>
            <a:r>
              <a:rPr lang="en-CA" dirty="0"/>
              <a:t>Helped to inspire the American and French Revolutions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E120D-C2EE-4233-8483-61708525D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" y="2558025"/>
            <a:ext cx="4960307" cy="38318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8B9AF5-D1B7-42D5-88DC-E24C4526EECE}"/>
              </a:ext>
            </a:extLst>
          </p:cNvPr>
          <p:cNvSpPr/>
          <p:nvPr/>
        </p:nvSpPr>
        <p:spPr>
          <a:xfrm>
            <a:off x="5863956" y="6488668"/>
            <a:ext cx="605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https://www.history.com/topics/british-history/enlightenment</a:t>
            </a:r>
          </a:p>
        </p:txBody>
      </p:sp>
    </p:spTree>
    <p:extLst>
      <p:ext uri="{BB962C8B-B14F-4D97-AF65-F5344CB8AC3E}">
        <p14:creationId xmlns:p14="http://schemas.microsoft.com/office/powerpoint/2010/main" val="6587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6706" y="1375719"/>
            <a:ext cx="8897565" cy="75334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New Ideas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5524" y="2438399"/>
            <a:ext cx="7148747" cy="420953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revolution took place at a time when many new ideas about society were being published and discussed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Many of these new ideas can from </a:t>
            </a:r>
            <a:r>
              <a:rPr lang="en-CA" i="1" dirty="0"/>
              <a:t>philosophes</a:t>
            </a:r>
            <a:r>
              <a:rPr lang="en-CA" dirty="0"/>
              <a:t> (thinkers) who met to discuss society and politics and solutions to social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These ideas were the catalyst for the revolution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Many rejected the idea of absolute monarchy and favoured democracy, which had been won in both Britain and after 1776 in the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They also believed in science and scientific reasoning to explain the world</a:t>
            </a:r>
          </a:p>
        </p:txBody>
      </p:sp>
      <p:pic>
        <p:nvPicPr>
          <p:cNvPr id="7170" name="Picture 2" descr="http://www.statesymbolsusa.org/sites/statesymbolsusa.org/files/primary-images/USconstitutionWeThe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1" y="2290118"/>
            <a:ext cx="37909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rwigginshistoryclass.com/wp-content/uploads/2013/11/rev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91" y="4561719"/>
            <a:ext cx="3147155" cy="19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301578"/>
            <a:ext cx="8897565" cy="827482"/>
          </a:xfrm>
        </p:spPr>
        <p:txBody>
          <a:bodyPr/>
          <a:lstStyle/>
          <a:p>
            <a:r>
              <a:rPr lang="en-CA" b="1" dirty="0">
                <a:solidFill>
                  <a:srgbClr val="00B050"/>
                </a:solidFill>
              </a:rPr>
              <a:t>Women &amp; New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211" y="2248930"/>
            <a:ext cx="6259060" cy="384097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Women were especially important for the spread of new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They held salons where ideas about society, religion and government could be freely exchanged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In a male-dominated society, women served as the hostesses, decided the agenda of topics to be discussed, and regulated the conversation</a:t>
            </a:r>
          </a:p>
        </p:txBody>
      </p:sp>
      <p:pic>
        <p:nvPicPr>
          <p:cNvPr id="6146" name="Picture 2" descr="http://4.bp.blogspot.com/_BWap0oqNvQs/TKuWWIMGxRI/AAAAAAAAACY/555chtNdN2o/s1600/tav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0" y="2438400"/>
            <a:ext cx="5091927" cy="37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953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Century Schoolbook</vt:lpstr>
      <vt:lpstr>Corbel</vt:lpstr>
      <vt:lpstr>Feathered</vt:lpstr>
      <vt:lpstr>The Enlightenment</vt:lpstr>
      <vt:lpstr>Louis XVI and Marie Antionette</vt:lpstr>
      <vt:lpstr>Louis XVI:</vt:lpstr>
      <vt:lpstr>Marie Antoinette:</vt:lpstr>
      <vt:lpstr>Both</vt:lpstr>
      <vt:lpstr>What was the enlightenment? How can we make an educated guess based on these definitions?</vt:lpstr>
      <vt:lpstr>The Enlightenment</vt:lpstr>
      <vt:lpstr>New Ideas</vt:lpstr>
      <vt:lpstr>Women &amp; New Ideas</vt:lpstr>
      <vt:lpstr>Rights of Women</vt:lpstr>
      <vt:lpstr>New Ideas about Science</vt:lpstr>
      <vt:lpstr>Conflict with the Church</vt:lpstr>
      <vt:lpstr>Enlightenment Thinkers</vt:lpstr>
      <vt:lpstr>John Locke</vt:lpstr>
      <vt:lpstr>Montesquieu</vt:lpstr>
      <vt:lpstr>Rousseau</vt:lpstr>
      <vt:lpstr>Voltaire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2016-04-22T20:15:45Z</dcterms:created>
  <dcterms:modified xsi:type="dcterms:W3CDTF">2019-02-14T16:49:34Z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