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9" r:id="rId2"/>
    <p:sldId id="258" r:id="rId3"/>
    <p:sldId id="259" r:id="rId4"/>
    <p:sldId id="262" r:id="rId5"/>
    <p:sldId id="263" r:id="rId6"/>
    <p:sldId id="273" r:id="rId7"/>
    <p:sldId id="260" r:id="rId8"/>
    <p:sldId id="274" r:id="rId9"/>
    <p:sldId id="261" r:id="rId10"/>
    <p:sldId id="264" r:id="rId11"/>
    <p:sldId id="265" r:id="rId12"/>
    <p:sldId id="270" r:id="rId13"/>
    <p:sldId id="271" r:id="rId14"/>
    <p:sldId id="272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A921-93D9-4908-8DB5-E770FC0EA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F13E9-CAEE-4459-B695-64A4DB902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C8B38-22D0-40C9-A169-31F2C0A4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C1C3E-AF9B-4E57-B978-35A6D1FA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98C2B-F1A2-496F-A10A-3C5DC84C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9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8D2B-C323-4C3B-ADE2-D1E5DABA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5BA02-D040-47A6-9466-2CB8064C7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3041-2911-4F4B-995F-34A04436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1BE16-4497-4B9D-A98C-844573ED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EB7F-D7D1-4794-85ED-38B0EC01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54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7B6D2-08BB-4355-95BB-44A77A4E3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C515B-C4E1-40A2-B788-AFAF4F4C6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9F6D4-2517-4F90-A42D-9BED18DC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AC831-3575-4CCB-982E-699CD58A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75168-B50E-4EC0-972A-C2FBCDC7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9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0E15-8882-4905-A3BB-299D8B38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75C9-7F21-4ACC-9DFC-962B249DF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1795E-A18F-4D15-B2AB-951523F5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52C9D-E73B-45B6-8C61-F612B390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7710D-3C79-4A88-AE55-C9414CF8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6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A83A-6748-4E74-94AC-342FED34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84556-C3C3-4553-8207-B45257E1A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097DC-ABAD-4F3C-9A02-9E74FEC1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97793-FD5E-4EBE-BE9B-1B2D0623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7F4-7D00-4580-A453-D375986E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86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A157-4147-4DAD-821F-1F3053B4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71C99-1A53-4480-B137-C9F1FEA31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66203-4F06-40EB-B95E-FB1A29C2B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79AFF-44E3-483D-ACC8-FCBC0F80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76A90-C410-4F28-8FFD-3960DE82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C6556-F57D-4C4B-95BE-27EC8271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25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76AC-C246-4574-AE4E-F79093D2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406C2-AAB4-4143-9097-AA5444D77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C0596-0730-47CC-996E-16274B4FB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C5AE2-7C48-476B-843D-85A054A15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71DD21-0FC7-48A5-88FD-DB64B4CAE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7C4C4-5ECC-4698-84BF-9A241863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BBA88-00DA-4312-B2FF-D855A5FD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C588-0EF1-45CF-8E13-08D12241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0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46F1-846F-45A8-8D12-B24CA2D9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EE757-E3A9-4D50-A55E-4E6988BC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F4BBC-9151-450B-99CF-1673B4A0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4A18C-C602-446E-8CB7-9E7F7138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08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9ABE4-E4D3-4EEB-9325-3D52A1F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AE90F-9B01-4BC7-8F34-7D0CF1FF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8CEDC-73C7-4E3F-BF94-96AB17B3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49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DF62-6357-4094-BD58-9EABCB49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E2D8C-7408-4B0C-A5B6-1FD105D39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97633-E619-49C2-9ACA-E18092D61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98362-491B-4223-A156-2465266F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D0AAB-5024-4DD1-A9E8-05DD8F9E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DE284-E521-4520-A886-0F8513A1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53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B297-9061-4A43-BF10-B393A0FB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6ACC3-39E0-4B6B-90BF-BEC69EDAF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90F7A-1635-434B-A4C5-354B0CE3F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C0716-F68B-4088-B715-12CEAE8D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86493-747C-4D9A-B99F-D6BDFF5B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3DD73-A613-4A52-9814-8E562699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14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BEB63-74AF-42C6-BF72-F8C5DA9C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5D099-B1D7-4821-BED0-5386E8455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B5062-9E18-4C8E-BF51-297169B44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7F48-6F9C-49C4-B0E7-BB0C335905CC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E0411-A88D-4015-96F5-79276F4BF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8680-894D-4981-A65A-9D5BF73D5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D770-11B6-4652-962D-9CC4C8CFD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1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D5D9-51DF-4BF0-AD05-8E4929C2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National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4768-B545-43A2-BE8F-D13464FB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143500" cy="3931920"/>
          </a:xfrm>
        </p:spPr>
        <p:txBody>
          <a:bodyPr>
            <a:normAutofit/>
          </a:bodyPr>
          <a:lstStyle/>
          <a:p>
            <a:r>
              <a:rPr lang="en-CA" sz="2400" dirty="0"/>
              <a:t>The 3</a:t>
            </a:r>
            <a:r>
              <a:rPr lang="en-CA" sz="2400" baseline="30000" dirty="0"/>
              <a:t>rd</a:t>
            </a:r>
            <a:r>
              <a:rPr lang="en-CA" sz="2400" dirty="0"/>
              <a:t> Estate made a bold move by declaring themselves the National Assembly</a:t>
            </a:r>
          </a:p>
          <a:p>
            <a:r>
              <a:rPr lang="en-CA" sz="2400" dirty="0"/>
              <a:t>They wanted to have more control</a:t>
            </a:r>
          </a:p>
          <a:p>
            <a:r>
              <a:rPr lang="en-CA" sz="2400" dirty="0"/>
              <a:t>To attempt to block the assembly, Louis XVI blocked them from meeting by locking the Parliament doors</a:t>
            </a:r>
          </a:p>
          <a:p>
            <a:r>
              <a:rPr lang="en-CA" sz="2400" dirty="0"/>
              <a:t>They then decided to move their meeting elsewhere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8503B-4CC0-4DC1-BB14-E571774F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452918"/>
            <a:ext cx="4568547" cy="29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8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6" y="41800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CA" sz="8000" b="1" dirty="0">
                <a:solidFill>
                  <a:srgbClr val="7030A0"/>
                </a:solidFill>
              </a:rPr>
              <a:t>New Government?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556085"/>
            <a:ext cx="7636042" cy="4780548"/>
          </a:xfrm>
        </p:spPr>
        <p:txBody>
          <a:bodyPr>
            <a:noAutofit/>
          </a:bodyPr>
          <a:lstStyle/>
          <a:p>
            <a:r>
              <a:rPr lang="en-CA" sz="3200" dirty="0"/>
              <a:t>On October 1, 1791 the new government met for the first time</a:t>
            </a:r>
          </a:p>
          <a:p>
            <a:r>
              <a:rPr lang="en-CA" sz="3200" dirty="0"/>
              <a:t>THIS WAS NOT POSITIVE…</a:t>
            </a:r>
          </a:p>
          <a:p>
            <a:r>
              <a:rPr lang="en-CA" sz="3200" dirty="0"/>
              <a:t>No one could agree on anything</a:t>
            </a:r>
          </a:p>
          <a:p>
            <a:pPr lvl="1"/>
            <a:r>
              <a:rPr lang="en-CA" sz="2800" b="1" dirty="0"/>
              <a:t>Radicals </a:t>
            </a:r>
            <a:r>
              <a:rPr lang="en-CA" sz="2800" dirty="0"/>
              <a:t>(wants immediate major change, willing to take extreme measure) wanted a republic</a:t>
            </a:r>
          </a:p>
          <a:p>
            <a:pPr lvl="1"/>
            <a:r>
              <a:rPr lang="en-CA" sz="2800" b="1" dirty="0"/>
              <a:t>Moderates</a:t>
            </a:r>
            <a:r>
              <a:rPr lang="en-CA" sz="2800" dirty="0"/>
              <a:t> (not holding extreme opinions) wanted a constitutional monarchy</a:t>
            </a:r>
          </a:p>
          <a:p>
            <a:pPr lvl="1"/>
            <a:r>
              <a:rPr lang="en-CA" sz="2800" b="1" dirty="0"/>
              <a:t>Monarchists</a:t>
            </a:r>
            <a:r>
              <a:rPr lang="en-CA" sz="2800" dirty="0"/>
              <a:t> wanted to restore the monarchy</a:t>
            </a:r>
          </a:p>
        </p:txBody>
      </p:sp>
    </p:spTree>
    <p:extLst>
      <p:ext uri="{BB962C8B-B14F-4D97-AF65-F5344CB8AC3E}">
        <p14:creationId xmlns:p14="http://schemas.microsoft.com/office/powerpoint/2010/main" val="384285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453" y="418005"/>
            <a:ext cx="9954126" cy="1371600"/>
          </a:xfrm>
        </p:spPr>
        <p:txBody>
          <a:bodyPr>
            <a:normAutofit/>
          </a:bodyPr>
          <a:lstStyle/>
          <a:p>
            <a:r>
              <a:rPr lang="en-CA" sz="6000" b="1" u="sng" dirty="0">
                <a:solidFill>
                  <a:schemeClr val="accent1">
                    <a:lumMod val="50000"/>
                  </a:schemeClr>
                </a:solidFill>
              </a:rPr>
              <a:t>Political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459832"/>
            <a:ext cx="6785811" cy="4924926"/>
          </a:xfrm>
        </p:spPr>
        <p:txBody>
          <a:bodyPr>
            <a:normAutofit fontScale="70000" lnSpcReduction="20000"/>
          </a:bodyPr>
          <a:lstStyle/>
          <a:p>
            <a:r>
              <a:rPr lang="en-CA" sz="3600" b="1" dirty="0" err="1">
                <a:solidFill>
                  <a:schemeClr val="accent1">
                    <a:lumMod val="75000"/>
                  </a:schemeClr>
                </a:solidFill>
              </a:rPr>
              <a:t>Girondists</a:t>
            </a:r>
            <a:r>
              <a:rPr lang="en-CA" sz="3600" b="1" dirty="0">
                <a:solidFill>
                  <a:schemeClr val="accent1">
                    <a:lumMod val="75000"/>
                  </a:schemeClr>
                </a:solidFill>
              </a:rPr>
              <a:t> &amp; Jacobins</a:t>
            </a:r>
          </a:p>
          <a:p>
            <a:pPr lvl="1"/>
            <a:r>
              <a:rPr lang="en-CA" sz="3200" dirty="0"/>
              <a:t>Both started out as Moderates but Jacobins grew more and more extreme</a:t>
            </a:r>
          </a:p>
          <a:p>
            <a:pPr lvl="1"/>
            <a:r>
              <a:rPr lang="en-CA" sz="3200" dirty="0"/>
              <a:t>Girondists considered too conservative by many revolutionaries</a:t>
            </a:r>
          </a:p>
          <a:p>
            <a:pPr lvl="1"/>
            <a:r>
              <a:rPr lang="en-CA" sz="3200" dirty="0"/>
              <a:t>These groups became involved in a power struggle. Jacobins won, which leads to reign of terror</a:t>
            </a:r>
          </a:p>
          <a:p>
            <a:r>
              <a:rPr lang="en-CA" sz="3600" b="1" dirty="0">
                <a:solidFill>
                  <a:schemeClr val="accent1">
                    <a:lumMod val="75000"/>
                  </a:schemeClr>
                </a:solidFill>
              </a:rPr>
              <a:t>Sans Culottes</a:t>
            </a:r>
          </a:p>
          <a:p>
            <a:pPr lvl="1"/>
            <a:r>
              <a:rPr lang="en-CA" sz="3200" dirty="0"/>
              <a:t>Artisans, workers, minor landholders</a:t>
            </a:r>
          </a:p>
          <a:p>
            <a:pPr lvl="1"/>
            <a:r>
              <a:rPr lang="en-CA" sz="3200" dirty="0"/>
              <a:t>Wanted to execute the king and aristocrats (rich people)</a:t>
            </a:r>
          </a:p>
          <a:p>
            <a:pPr lvl="1"/>
            <a:r>
              <a:rPr lang="en-CA" sz="3200" dirty="0"/>
              <a:t>Wanted government to lower prices and supply bread to the poor</a:t>
            </a:r>
          </a:p>
          <a:p>
            <a:pPr lvl="1"/>
            <a:r>
              <a:rPr lang="en-CA" sz="3200" dirty="0"/>
              <a:t>Considered original revolution leaders too moderate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241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6311-7B93-433E-ACEB-0E3FF5CB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Political Clubs - Jacobins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32230-4AEE-44B9-93F7-4B83C104B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Jacobins – The Jacobins became the most radical and influential party of the Revolution. </a:t>
            </a:r>
          </a:p>
          <a:p>
            <a:r>
              <a:rPr lang="en-CA" sz="2400" dirty="0"/>
              <a:t>Initially, it was a political club where people gathered to discuss ideas. It was largely comprised of members of the middle-class - businessmen, bankers, lawyers, and other notables. It also had high membership fees and restricted itself to men only, though under Robespierre's leadership, women often attended their meetings in the galleries for public debates</a:t>
            </a:r>
          </a:p>
          <a:p>
            <a:r>
              <a:rPr lang="en-CA" sz="2400" dirty="0"/>
              <a:t>In control during the “Reign of Terror”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235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0825-C3EA-4ACF-B54B-F7DEEC36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Girondists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D221B-BFA7-46B3-912E-D90637E8C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932888"/>
            <a:ext cx="10058400" cy="3931920"/>
          </a:xfrm>
        </p:spPr>
        <p:txBody>
          <a:bodyPr>
            <a:normAutofit/>
          </a:bodyPr>
          <a:lstStyle/>
          <a:p>
            <a:r>
              <a:rPr lang="en-CA" sz="2400" dirty="0"/>
              <a:t>The Girondists  -  favored a government with the capital moved away from Paris. They also proved hesitant to reforms and kept backtracking on the trial of the King</a:t>
            </a:r>
          </a:p>
          <a:p>
            <a:r>
              <a:rPr lang="en-CA" sz="2400" dirty="0"/>
              <a:t>Were more moderate than the Jacobins</a:t>
            </a:r>
          </a:p>
          <a:p>
            <a:r>
              <a:rPr lang="en-CA" sz="2400" dirty="0"/>
              <a:t>May-June 1793 - the arrest, trial, and execution of its leaders and the first major purge of the Revolution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9DAF7-59B7-457D-B794-0160DAAB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54" y="4174307"/>
            <a:ext cx="4339046" cy="23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A298-C2EC-4227-9432-559C5E88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8" y="431074"/>
            <a:ext cx="8610600" cy="1293028"/>
          </a:xfrm>
        </p:spPr>
        <p:txBody>
          <a:bodyPr/>
          <a:lstStyle/>
          <a:p>
            <a:r>
              <a:rPr lang="en-CA" dirty="0"/>
              <a:t>Sans-Culottes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A9EB-3DCA-4369-B689-198D925A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642463" cy="4232366"/>
          </a:xfrm>
        </p:spPr>
        <p:txBody>
          <a:bodyPr>
            <a:normAutofit/>
          </a:bodyPr>
          <a:lstStyle/>
          <a:p>
            <a:r>
              <a:rPr lang="en-CA" sz="2400" dirty="0"/>
              <a:t>"without breeches“ (based on how they dressed)</a:t>
            </a:r>
          </a:p>
          <a:p>
            <a:r>
              <a:rPr lang="en-CA" sz="2400" dirty="0"/>
              <a:t>Working class population from Paris.</a:t>
            </a:r>
          </a:p>
          <a:p>
            <a:r>
              <a:rPr lang="en-CA" sz="2400" dirty="0"/>
              <a:t>Against any reform that would help the bourgeoisie</a:t>
            </a:r>
          </a:p>
          <a:p>
            <a:r>
              <a:rPr lang="en-CA" sz="2400" dirty="0"/>
              <a:t>Very violent, formed many of the groups that rioted in the streets</a:t>
            </a:r>
          </a:p>
          <a:p>
            <a:r>
              <a:rPr lang="en-CA" sz="2400" dirty="0"/>
              <a:t>Led by Jean-Paul Marat</a:t>
            </a:r>
          </a:p>
          <a:p>
            <a:r>
              <a:rPr lang="en-CA" sz="2400" dirty="0"/>
              <a:t>Executed a leader of the Girondists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F79F5-80F0-4949-B28B-277643DC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770" y="3060700"/>
            <a:ext cx="2766641" cy="37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8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8" y="467138"/>
            <a:ext cx="10058400" cy="1371600"/>
          </a:xfrm>
        </p:spPr>
        <p:txBody>
          <a:bodyPr/>
          <a:lstStyle/>
          <a:p>
            <a:r>
              <a:rPr lang="en-CA" b="1" u="sng" dirty="0">
                <a:solidFill>
                  <a:srgbClr val="FF0000"/>
                </a:solidFill>
              </a:rPr>
              <a:t>Revolution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031" y="564805"/>
            <a:ext cx="5831305" cy="5533617"/>
          </a:xfrm>
        </p:spPr>
        <p:txBody>
          <a:bodyPr>
            <a:normAutofit/>
          </a:bodyPr>
          <a:lstStyle/>
          <a:p>
            <a:r>
              <a:rPr lang="en-CA" sz="3200" u="sng" dirty="0"/>
              <a:t>Most radical</a:t>
            </a:r>
            <a:r>
              <a:rPr lang="en-CA" sz="3200" dirty="0"/>
              <a:t>: Jean-Paul Marat, Georges Danton, and Maximilien de Robespierre</a:t>
            </a:r>
          </a:p>
          <a:p>
            <a:r>
              <a:rPr lang="en-CA" sz="3200" dirty="0"/>
              <a:t>They wanted to </a:t>
            </a:r>
            <a:r>
              <a:rPr lang="en-CA" sz="3200" b="1" dirty="0">
                <a:solidFill>
                  <a:srgbClr val="00B0F0"/>
                </a:solidFill>
              </a:rPr>
              <a:t>destroy anyone </a:t>
            </a:r>
            <a:r>
              <a:rPr lang="en-CA" sz="3200" dirty="0"/>
              <a:t>who had sympathy for the old system</a:t>
            </a:r>
          </a:p>
          <a:p>
            <a:r>
              <a:rPr lang="en-CA" sz="3200" dirty="0"/>
              <a:t>Marat (the most radical) was killed in his bath by Charlotte Corday who stated she had </a:t>
            </a:r>
            <a:r>
              <a:rPr lang="en-CA" sz="3200" b="1" dirty="0">
                <a:solidFill>
                  <a:srgbClr val="00B0F0"/>
                </a:solidFill>
              </a:rPr>
              <a:t>“killed 1 man to save 100,000”</a:t>
            </a:r>
          </a:p>
          <a:p>
            <a:endParaRPr lang="en-CA" dirty="0"/>
          </a:p>
        </p:txBody>
      </p:sp>
      <p:pic>
        <p:nvPicPr>
          <p:cNvPr id="9220" name="Picture 4" descr="http://3219a2.medialib.glogster.com/alibrysgel/media/2f/2f017b4a821f0d553256d945fd336e91a8a4d0b2/robespier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4" y="1634373"/>
            <a:ext cx="29622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3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276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CA" sz="6000" u="sng" dirty="0">
                <a:solidFill>
                  <a:srgbClr val="FF0000"/>
                </a:solidFill>
              </a:rPr>
              <a:t>Revolutionary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5" y="1652336"/>
            <a:ext cx="6761747" cy="4732421"/>
          </a:xfrm>
        </p:spPr>
        <p:txBody>
          <a:bodyPr>
            <a:normAutofit/>
          </a:bodyPr>
          <a:lstStyle/>
          <a:p>
            <a:r>
              <a:rPr lang="en-CA" sz="2400" dirty="0"/>
              <a:t>European leaders were now confused as the whether they should support the revolution, oppose the revolution… or become involved at all…</a:t>
            </a:r>
          </a:p>
          <a:p>
            <a:r>
              <a:rPr lang="en-CA" sz="2400" dirty="0"/>
              <a:t>Prussia and Austria openly declared their support for the French Monarch…. BUT then </a:t>
            </a:r>
            <a:r>
              <a:rPr lang="en-CA" sz="2400" b="1" i="1" dirty="0"/>
              <a:t>France declared war on Austria</a:t>
            </a:r>
            <a:r>
              <a:rPr lang="en-CA" sz="2400" dirty="0"/>
              <a:t>…</a:t>
            </a:r>
          </a:p>
          <a:p>
            <a:r>
              <a:rPr lang="en-CA" sz="2400" dirty="0"/>
              <a:t>Jacobin leaders made patriotic speeches, telling people that </a:t>
            </a:r>
            <a:r>
              <a:rPr lang="en-CA" sz="2400" b="1" i="1" dirty="0"/>
              <a:t>foreign troops would destroy France</a:t>
            </a:r>
            <a:r>
              <a:rPr lang="en-CA" sz="2400" dirty="0"/>
              <a:t>.. So they fought back</a:t>
            </a:r>
          </a:p>
          <a:p>
            <a:r>
              <a:rPr lang="en-CA" sz="2400" dirty="0"/>
              <a:t>A song was written to encourage citizens to fight (</a:t>
            </a:r>
            <a:r>
              <a:rPr lang="en-CA" sz="2400" i="1" dirty="0"/>
              <a:t>La Marseillaise</a:t>
            </a:r>
            <a:r>
              <a:rPr lang="en-CA" sz="2400" dirty="0"/>
              <a:t>).. It is now the French national anthem.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1266" name="Picture 2" descr="http://blogs.wfmt.com/offmic/files/2014/07/LaMarseilla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32" y="2358188"/>
            <a:ext cx="4446985" cy="29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4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632" y="394635"/>
            <a:ext cx="5887451" cy="1371600"/>
          </a:xfrm>
        </p:spPr>
        <p:txBody>
          <a:bodyPr>
            <a:noAutofit/>
          </a:bodyPr>
          <a:lstStyle/>
          <a:p>
            <a:pPr algn="ctr"/>
            <a:r>
              <a:rPr lang="en-CA" sz="4400" b="1" u="sng" dirty="0">
                <a:solidFill>
                  <a:srgbClr val="0066FF"/>
                </a:solidFill>
              </a:rPr>
              <a:t>End of the Monarchy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632" y="1520393"/>
            <a:ext cx="6087979" cy="4554353"/>
          </a:xfrm>
        </p:spPr>
        <p:txBody>
          <a:bodyPr>
            <a:normAutofit fontScale="92500"/>
          </a:bodyPr>
          <a:lstStyle/>
          <a:p>
            <a:r>
              <a:rPr lang="en-CA" sz="2800" dirty="0"/>
              <a:t>It was decided that the King should be tried for his crimes against the country</a:t>
            </a:r>
          </a:p>
          <a:p>
            <a:r>
              <a:rPr lang="en-CA" sz="2800" dirty="0"/>
              <a:t>A total of </a:t>
            </a:r>
            <a:r>
              <a:rPr lang="en-CA" sz="2800" b="1" dirty="0">
                <a:solidFill>
                  <a:srgbClr val="FF0000"/>
                </a:solidFill>
              </a:rPr>
              <a:t>33 charges </a:t>
            </a:r>
            <a:r>
              <a:rPr lang="en-CA" sz="2800" dirty="0"/>
              <a:t>were laid against Louis</a:t>
            </a:r>
          </a:p>
          <a:p>
            <a:r>
              <a:rPr lang="en-CA" sz="2800" dirty="0"/>
              <a:t>Louis </a:t>
            </a:r>
            <a:r>
              <a:rPr lang="en-CA" sz="2800" b="1" dirty="0">
                <a:solidFill>
                  <a:srgbClr val="FF0000"/>
                </a:solidFill>
              </a:rPr>
              <a:t>defended himself </a:t>
            </a:r>
            <a:r>
              <a:rPr lang="en-CA" sz="2800" dirty="0"/>
              <a:t>saying that he intended to become a constitutional monarch… although this was hard to prove</a:t>
            </a:r>
          </a:p>
          <a:p>
            <a:r>
              <a:rPr lang="en-CA" sz="2800" dirty="0"/>
              <a:t>He was </a:t>
            </a:r>
            <a:r>
              <a:rPr lang="en-CA" sz="2800" b="1" dirty="0">
                <a:solidFill>
                  <a:srgbClr val="FF0000"/>
                </a:solidFill>
              </a:rPr>
              <a:t>found guilty </a:t>
            </a:r>
            <a:r>
              <a:rPr lang="en-CA" sz="2800" dirty="0"/>
              <a:t>of Treason against France and executed Jan. 21</a:t>
            </a:r>
            <a:r>
              <a:rPr lang="en-CA" sz="2800" baseline="30000" dirty="0"/>
              <a:t>st</a:t>
            </a:r>
            <a:r>
              <a:rPr lang="en-CA" sz="2800" dirty="0"/>
              <a:t>, 1793</a:t>
            </a:r>
          </a:p>
          <a:p>
            <a:r>
              <a:rPr lang="en-CA" sz="2800" dirty="0"/>
              <a:t>Marie Antionette executed Oct. 16</a:t>
            </a:r>
            <a:r>
              <a:rPr lang="en-CA" sz="2800" baseline="30000" dirty="0"/>
              <a:t>th</a:t>
            </a:r>
            <a:r>
              <a:rPr lang="en-CA" sz="2800" dirty="0"/>
              <a:t>, 1793</a:t>
            </a:r>
          </a:p>
        </p:txBody>
      </p:sp>
      <p:pic>
        <p:nvPicPr>
          <p:cNvPr id="12290" name="Picture 2" descr="https://upload.wikimedia.org/wikipedia/commons/1/10/Hinrichtung_Ludwig_des_XV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" y="2216418"/>
            <a:ext cx="48768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A38E22-ADBD-4865-8CD4-EBA74D9F7575}"/>
              </a:ext>
            </a:extLst>
          </p:cNvPr>
          <p:cNvSpPr/>
          <p:nvPr/>
        </p:nvSpPr>
        <p:spPr>
          <a:xfrm>
            <a:off x="5803865" y="6135922"/>
            <a:ext cx="500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https://www.youtube.com/watch?v=ZQ7xMUf-CZk</a:t>
            </a:r>
          </a:p>
        </p:txBody>
      </p:sp>
    </p:spTree>
    <p:extLst>
      <p:ext uri="{BB962C8B-B14F-4D97-AF65-F5344CB8AC3E}">
        <p14:creationId xmlns:p14="http://schemas.microsoft.com/office/powerpoint/2010/main" val="392108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b="1" u="sng" dirty="0">
                <a:solidFill>
                  <a:srgbClr val="00B050"/>
                </a:solidFill>
              </a:rPr>
              <a:t>The Tennis Court Oath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4" y="1716505"/>
            <a:ext cx="5662863" cy="4684295"/>
          </a:xfrm>
        </p:spPr>
        <p:txBody>
          <a:bodyPr>
            <a:normAutofit/>
          </a:bodyPr>
          <a:lstStyle/>
          <a:p>
            <a:r>
              <a:rPr lang="en-CA" sz="3200" dirty="0"/>
              <a:t>After being locked out of the meeting rooms of the Estates General, the third estate met in the Royal Tennis Courts.</a:t>
            </a:r>
          </a:p>
          <a:p>
            <a:r>
              <a:rPr lang="en-CA" sz="3200" dirty="0"/>
              <a:t>Here they pledged the Tennis Court Oath </a:t>
            </a:r>
            <a:r>
              <a:rPr lang="en-CA" sz="3200" dirty="0">
                <a:sym typeface="Wingdings" panose="05000000000000000000" pitchFamily="2" charset="2"/>
              </a:rPr>
              <a:t> an oath that they would not stop until France had a new constitution/government</a:t>
            </a:r>
            <a:endParaRPr lang="en-CA" sz="3200" dirty="0"/>
          </a:p>
        </p:txBody>
      </p:sp>
      <p:pic>
        <p:nvPicPr>
          <p:cNvPr id="2050" name="Picture 2" descr="https://upload.wikimedia.org/wikipedia/commons/6/6d/Le_Serment_du_Jeu_de_pau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85" y="2014194"/>
            <a:ext cx="5551341" cy="361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7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18" y="473241"/>
            <a:ext cx="7636041" cy="1371600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>
                <a:solidFill>
                  <a:srgbClr val="FF0000"/>
                </a:solidFill>
              </a:rPr>
              <a:t>The Fall of the Bastille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19" y="1668379"/>
            <a:ext cx="7636041" cy="4788568"/>
          </a:xfrm>
        </p:spPr>
        <p:txBody>
          <a:bodyPr>
            <a:normAutofit/>
          </a:bodyPr>
          <a:lstStyle/>
          <a:p>
            <a:r>
              <a:rPr lang="en-CA" sz="2800" dirty="0"/>
              <a:t>Although people were generally happy about the National Assembly… </a:t>
            </a:r>
            <a:r>
              <a:rPr lang="en-CA" sz="2800" b="1" dirty="0">
                <a:solidFill>
                  <a:srgbClr val="0070C0"/>
                </a:solidFill>
              </a:rPr>
              <a:t>happiness did not last long</a:t>
            </a:r>
            <a:r>
              <a:rPr lang="en-CA" sz="2800" dirty="0"/>
              <a:t>.</a:t>
            </a:r>
          </a:p>
          <a:p>
            <a:r>
              <a:rPr lang="en-CA" sz="2800" dirty="0"/>
              <a:t>Issues regarding </a:t>
            </a:r>
            <a:r>
              <a:rPr lang="en-CA" sz="2800" b="1" dirty="0">
                <a:solidFill>
                  <a:srgbClr val="FF0000"/>
                </a:solidFill>
              </a:rPr>
              <a:t>poverty and starvation </a:t>
            </a:r>
            <a:r>
              <a:rPr lang="en-CA" sz="2800" dirty="0"/>
              <a:t>had not been addressed</a:t>
            </a:r>
          </a:p>
          <a:p>
            <a:r>
              <a:rPr lang="en-CA" sz="2800" dirty="0"/>
              <a:t>Riots broke out over the price of bread and mobs began attacking the city’s prisons – hoping to free political prisoners</a:t>
            </a:r>
          </a:p>
          <a:p>
            <a:r>
              <a:rPr lang="en-CA" sz="2800" dirty="0"/>
              <a:t>Louis tried to regain peace by </a:t>
            </a:r>
            <a:r>
              <a:rPr lang="en-CA" sz="2800" b="1" dirty="0">
                <a:solidFill>
                  <a:srgbClr val="0070C0"/>
                </a:solidFill>
              </a:rPr>
              <a:t>sending mercenary </a:t>
            </a:r>
            <a:r>
              <a:rPr lang="en-CA" sz="2800" dirty="0"/>
              <a:t>troops to Paris and Versailles</a:t>
            </a:r>
          </a:p>
          <a:p>
            <a:pPr lvl="1"/>
            <a:r>
              <a:rPr lang="en-CA" sz="2400" dirty="0"/>
              <a:t>Citizens were frightening by this and </a:t>
            </a:r>
            <a:r>
              <a:rPr lang="en-CA" sz="2400" b="1" dirty="0">
                <a:solidFill>
                  <a:srgbClr val="FF0000"/>
                </a:solidFill>
              </a:rPr>
              <a:t>armed themselves</a:t>
            </a:r>
            <a:r>
              <a:rPr lang="en-CA" sz="2400" dirty="0"/>
              <a:t>… preparing to fight!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277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57" y="705853"/>
            <a:ext cx="10908631" cy="5329187"/>
          </a:xfrm>
        </p:spPr>
        <p:txBody>
          <a:bodyPr/>
          <a:lstStyle/>
          <a:p>
            <a:r>
              <a:rPr lang="en-CA" sz="2800" dirty="0"/>
              <a:t>In July of 1789 a </a:t>
            </a:r>
            <a:r>
              <a:rPr lang="en-CA" sz="2800" b="1" dirty="0">
                <a:solidFill>
                  <a:srgbClr val="FF0000"/>
                </a:solidFill>
              </a:rPr>
              <a:t>mob attacked Bastille </a:t>
            </a:r>
            <a:r>
              <a:rPr lang="en-CA" sz="2800" dirty="0"/>
              <a:t>(prison).  Troops were sent to deal with the mob BUT joined them instead… Bastille was soon captured</a:t>
            </a:r>
          </a:p>
          <a:p>
            <a:r>
              <a:rPr lang="en-CA" sz="2800" dirty="0"/>
              <a:t>The mob killed the prison governor and </a:t>
            </a:r>
            <a:r>
              <a:rPr lang="en-CA" sz="2800" b="1" dirty="0">
                <a:solidFill>
                  <a:srgbClr val="FF0000"/>
                </a:solidFill>
              </a:rPr>
              <a:t>paraded his head </a:t>
            </a:r>
            <a:r>
              <a:rPr lang="en-CA" sz="2800" dirty="0"/>
              <a:t>around the</a:t>
            </a:r>
          </a:p>
          <a:p>
            <a:pPr marL="0" indent="0">
              <a:buNone/>
            </a:pPr>
            <a:r>
              <a:rPr lang="en-CA" sz="2800" dirty="0"/>
              <a:t> streets</a:t>
            </a:r>
          </a:p>
          <a:p>
            <a:pPr marL="0" indent="0">
              <a:buNone/>
            </a:pPr>
            <a:r>
              <a:rPr lang="en-US" sz="2800" dirty="0"/>
              <a:t>Bastille Day in France is now celebrated similarly to Independence Day</a:t>
            </a:r>
            <a:endParaRPr lang="en-CA" sz="2800" dirty="0"/>
          </a:p>
          <a:p>
            <a:endParaRPr lang="en-CA" dirty="0"/>
          </a:p>
        </p:txBody>
      </p:sp>
      <p:pic>
        <p:nvPicPr>
          <p:cNvPr id="3074" name="Picture 2" descr="http://vignette2.wikia.nocookie.net/assassinscreed/images/3/39/Fall_of_the_Bastille_-_Concept_Art.jpg/revision/latest?cb=20140729193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264948"/>
            <a:ext cx="6938626" cy="3446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93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5C6B3A-C2C4-4791-8DFB-DD5B49AF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7" y="689811"/>
            <a:ext cx="6577263" cy="5694946"/>
          </a:xfrm>
        </p:spPr>
        <p:txBody>
          <a:bodyPr>
            <a:normAutofit/>
          </a:bodyPr>
          <a:lstStyle/>
          <a:p>
            <a:r>
              <a:rPr lang="en-CA" sz="2800" dirty="0"/>
              <a:t>The fall of the Bastille spread through France</a:t>
            </a:r>
          </a:p>
          <a:p>
            <a:r>
              <a:rPr lang="en-CA" sz="2800" dirty="0"/>
              <a:t>People began to </a:t>
            </a:r>
            <a:r>
              <a:rPr lang="en-CA" sz="2800" b="1" dirty="0">
                <a:solidFill>
                  <a:srgbClr val="FF0000"/>
                </a:solidFill>
              </a:rPr>
              <a:t>fear</a:t>
            </a:r>
            <a:r>
              <a:rPr lang="en-CA" sz="2800" dirty="0"/>
              <a:t> that the King would react with violence</a:t>
            </a:r>
          </a:p>
          <a:p>
            <a:r>
              <a:rPr lang="en-CA" sz="2800" dirty="0"/>
              <a:t>Because of these feelings.. </a:t>
            </a:r>
            <a:r>
              <a:rPr lang="en-CA" sz="2800" b="1" dirty="0">
                <a:solidFill>
                  <a:srgbClr val="7030A0"/>
                </a:solidFill>
              </a:rPr>
              <a:t>People began to panic</a:t>
            </a:r>
            <a:r>
              <a:rPr lang="en-CA" sz="2800" dirty="0"/>
              <a:t>.. mobs stormed the mansions of aristocrats, burned buildings, and killed hundreds of people.  They also invaded offices and burned feudal certificates and papers</a:t>
            </a:r>
          </a:p>
          <a:p>
            <a:r>
              <a:rPr lang="en-CA" sz="2800" dirty="0"/>
              <a:t>People also marched to Versailles to protest… ‘the king should no longer hide and should move to Paris’</a:t>
            </a:r>
          </a:p>
        </p:txBody>
      </p:sp>
      <p:pic>
        <p:nvPicPr>
          <p:cNvPr id="6148" name="Picture 4" descr="http://2.bp.blogspot.com/-cgsHSwH46KA/UeAEQzJQ2nI/AAAAAAAATBg/PEXZ5zCntas/s1600/French+revolution+-+Jacques_Bertaux_-_Prise_du_palais_des_Tuileries_-_179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62" y="551086"/>
            <a:ext cx="4563978" cy="29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57A5B7-7B52-48A3-9F87-8CA7BC4A156E}"/>
              </a:ext>
            </a:extLst>
          </p:cNvPr>
          <p:cNvSpPr/>
          <p:nvPr/>
        </p:nvSpPr>
        <p:spPr>
          <a:xfrm>
            <a:off x="3380319" y="6135351"/>
            <a:ext cx="4847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https://www.youtube.com/watch?v=PBn7iWzrKoI</a:t>
            </a:r>
          </a:p>
        </p:txBody>
      </p:sp>
    </p:spTree>
    <p:extLst>
      <p:ext uri="{BB962C8B-B14F-4D97-AF65-F5344CB8AC3E}">
        <p14:creationId xmlns:p14="http://schemas.microsoft.com/office/powerpoint/2010/main" val="227935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76A2-0670-4D18-8438-CE7D243D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Great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C0A95-F4A1-4D07-979F-282605FC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264442" cy="3931920"/>
          </a:xfrm>
        </p:spPr>
        <p:txBody>
          <a:bodyPr>
            <a:normAutofit/>
          </a:bodyPr>
          <a:lstStyle/>
          <a:p>
            <a:r>
              <a:rPr lang="en-CA" sz="2800" dirty="0"/>
              <a:t>A period of panic and riot by peasants and others amid rumours of an “aristocratic conspiracy” by the king</a:t>
            </a:r>
          </a:p>
          <a:p>
            <a:r>
              <a:rPr lang="en-CA" sz="2800" dirty="0"/>
              <a:t>Riots, mobs formed</a:t>
            </a:r>
          </a:p>
          <a:p>
            <a:r>
              <a:rPr lang="en-CA" sz="2800" dirty="0"/>
              <a:t>Mobs stormed houses of aristocrats</a:t>
            </a:r>
          </a:p>
          <a:p>
            <a:r>
              <a:rPr lang="en-CA" sz="2800" dirty="0"/>
              <a:t> Peasants rose against their lords, attacking </a:t>
            </a:r>
            <a:r>
              <a:rPr lang="en-CA" sz="2800" dirty="0" err="1"/>
              <a:t>châteaus</a:t>
            </a:r>
            <a:r>
              <a:rPr lang="en-CA" sz="2800" dirty="0"/>
              <a:t> and destroying feudal documents. </a:t>
            </a:r>
          </a:p>
        </p:txBody>
      </p:sp>
      <p:pic>
        <p:nvPicPr>
          <p:cNvPr id="1026" name="Picture 2" descr="Image result for the great fear french revolution">
            <a:extLst>
              <a:ext uri="{FF2B5EF4-FFF2-40B4-BE49-F238E27FC236}">
                <a16:creationId xmlns:a16="http://schemas.microsoft.com/office/drawing/2014/main" id="{4665A65F-C3B3-46B3-A8A0-A846565C8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4280"/>
            <a:ext cx="4043306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7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57" y="216568"/>
            <a:ext cx="10860505" cy="1371600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Declaration of the Rights of Man and Citizen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274" y="1235242"/>
            <a:ext cx="6256422" cy="5133474"/>
          </a:xfrm>
        </p:spPr>
        <p:txBody>
          <a:bodyPr>
            <a:noAutofit/>
          </a:bodyPr>
          <a:lstStyle/>
          <a:p>
            <a:r>
              <a:rPr lang="en-CA" sz="2800" dirty="0"/>
              <a:t>Was passed by the National Assembly in August 1789 – it set out basic rights that the government had to follow</a:t>
            </a:r>
          </a:p>
          <a:p>
            <a:r>
              <a:rPr lang="en-CA" sz="2800" dirty="0"/>
              <a:t>It guaranteed equality to citizens as well as freedom of thought, speech, religion, security, and property.</a:t>
            </a:r>
          </a:p>
          <a:p>
            <a:r>
              <a:rPr lang="en-CA" sz="2800" dirty="0"/>
              <a:t>Ended privilege and limited power of government.</a:t>
            </a:r>
          </a:p>
          <a:p>
            <a:r>
              <a:rPr lang="en-CA" sz="2800" dirty="0"/>
              <a:t>It unfortunately excluded women… (did not fall under the category of ‘everyone’ yet)</a:t>
            </a:r>
          </a:p>
        </p:txBody>
      </p:sp>
      <p:pic>
        <p:nvPicPr>
          <p:cNvPr id="5122" name="Picture 2" descr="http://f.tqn.com/y/womenshistory/1/W/X/h/3/gender-equality-16579328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7" y="1957135"/>
            <a:ext cx="4708633" cy="31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6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3FA2-3CE7-4173-AC1C-CBD98287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0494"/>
            <a:ext cx="10058400" cy="1371600"/>
          </a:xfrm>
        </p:spPr>
        <p:txBody>
          <a:bodyPr/>
          <a:lstStyle/>
          <a:p>
            <a:r>
              <a:rPr lang="en-CA" dirty="0"/>
              <a:t>Women’s March to Versailles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AE298-8A84-44A7-9B46-43EF6A3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07197"/>
            <a:ext cx="5859379" cy="30566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31C3C2-11D0-4CD5-9F80-658512E45348}"/>
              </a:ext>
            </a:extLst>
          </p:cNvPr>
          <p:cNvSpPr txBox="1">
            <a:spLocks/>
          </p:cNvSpPr>
          <p:nvPr/>
        </p:nvSpPr>
        <p:spPr>
          <a:xfrm>
            <a:off x="485274" y="1603542"/>
            <a:ext cx="5280526" cy="5133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October 4</a:t>
            </a:r>
            <a:r>
              <a:rPr lang="en-CA" sz="2800" baseline="30000" dirty="0"/>
              <a:t>th</a:t>
            </a:r>
            <a:r>
              <a:rPr lang="en-CA" sz="2800" dirty="0"/>
              <a:t>, 1789</a:t>
            </a:r>
          </a:p>
          <a:p>
            <a:r>
              <a:rPr lang="en-CA" sz="2800" dirty="0"/>
              <a:t>A crowd of women gathered to demand bread for their families. They were joined by other unhappy revolutionaries.</a:t>
            </a:r>
          </a:p>
          <a:p>
            <a:r>
              <a:rPr lang="en-CA" sz="2800" dirty="0"/>
              <a:t>Marched to Versailles in the pouring rain</a:t>
            </a:r>
          </a:p>
          <a:p>
            <a:r>
              <a:rPr lang="en-CA" sz="2800" dirty="0"/>
              <a:t>King agrees to meet with some women and distribute bread to the crowd. </a:t>
            </a:r>
          </a:p>
        </p:txBody>
      </p:sp>
    </p:spTree>
    <p:extLst>
      <p:ext uri="{BB962C8B-B14F-4D97-AF65-F5344CB8AC3E}">
        <p14:creationId xmlns:p14="http://schemas.microsoft.com/office/powerpoint/2010/main" val="153843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190" y="513927"/>
            <a:ext cx="10058400" cy="1371600"/>
          </a:xfrm>
        </p:spPr>
        <p:txBody>
          <a:bodyPr>
            <a:normAutofit/>
          </a:bodyPr>
          <a:lstStyle/>
          <a:p>
            <a:pPr algn="r"/>
            <a:r>
              <a:rPr lang="en-CA" sz="6600" b="1" u="sng" dirty="0">
                <a:solidFill>
                  <a:srgbClr val="002060"/>
                </a:solidFill>
              </a:rPr>
              <a:t>What next…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83" y="1572126"/>
            <a:ext cx="6866021" cy="4828674"/>
          </a:xfrm>
        </p:spPr>
        <p:txBody>
          <a:bodyPr>
            <a:normAutofit fontScale="92500"/>
          </a:bodyPr>
          <a:lstStyle/>
          <a:p>
            <a:r>
              <a:rPr lang="en-CA" sz="2800" dirty="0"/>
              <a:t>The government seized control of the Church and its property</a:t>
            </a:r>
          </a:p>
          <a:p>
            <a:r>
              <a:rPr lang="en-CA" sz="2800" dirty="0"/>
              <a:t>The government believed that it was on its way to </a:t>
            </a:r>
            <a:r>
              <a:rPr lang="en-CA" sz="2800" b="1" dirty="0">
                <a:solidFill>
                  <a:srgbClr val="00B050"/>
                </a:solidFill>
              </a:rPr>
              <a:t>solving the countries financial problems</a:t>
            </a:r>
          </a:p>
          <a:p>
            <a:r>
              <a:rPr lang="en-CA" sz="2800" dirty="0"/>
              <a:t>Many wealthy citizens fled the country</a:t>
            </a:r>
          </a:p>
          <a:p>
            <a:pPr lvl="1"/>
            <a:r>
              <a:rPr lang="en-CA" sz="2400" dirty="0"/>
              <a:t>They plotted their revenge living in exile</a:t>
            </a:r>
          </a:p>
          <a:p>
            <a:r>
              <a:rPr lang="en-CA" sz="2800" dirty="0"/>
              <a:t>In 1791 Louis, Marie Antoinette, and their children tried to flee the country (this confirmed his resistance to the revolutionaries) in disguise… this obviously didn’t work as he was </a:t>
            </a:r>
            <a:r>
              <a:rPr lang="en-CA" sz="2800" b="1" dirty="0">
                <a:solidFill>
                  <a:srgbClr val="00B050"/>
                </a:solidFill>
              </a:rPr>
              <a:t>recognized and imprisoned</a:t>
            </a:r>
            <a:r>
              <a:rPr lang="en-CA" sz="2800" dirty="0"/>
              <a:t>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8196" name="Picture 4" descr="http://chnm.gmu.edu/revolution/searchimages/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0" y="3162299"/>
            <a:ext cx="41243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42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16900</TotalTime>
  <Words>1125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Office Theme</vt:lpstr>
      <vt:lpstr>The National Assembly</vt:lpstr>
      <vt:lpstr>The Tennis Court Oath</vt:lpstr>
      <vt:lpstr>The Fall of the Bastille</vt:lpstr>
      <vt:lpstr>PowerPoint Presentation</vt:lpstr>
      <vt:lpstr>PowerPoint Presentation</vt:lpstr>
      <vt:lpstr>The Great Fear</vt:lpstr>
      <vt:lpstr>Declaration of the Rights of Man and Citizen</vt:lpstr>
      <vt:lpstr>Women’s March to Versailles</vt:lpstr>
      <vt:lpstr>What next…</vt:lpstr>
      <vt:lpstr>New Government?</vt:lpstr>
      <vt:lpstr>Political Clubs</vt:lpstr>
      <vt:lpstr>Political Clubs - Jacobins</vt:lpstr>
      <vt:lpstr>Girondists</vt:lpstr>
      <vt:lpstr>Sans-Culottes</vt:lpstr>
      <vt:lpstr>Revolution Leaders</vt:lpstr>
      <vt:lpstr>Revolutionary Wars</vt:lpstr>
      <vt:lpstr>End of the Monarchy</vt:lpstr>
    </vt:vector>
  </TitlesOfParts>
  <Company>School District #36 (Surrey)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Revolution begins</dc:title>
  <dc:creator>Jessie Young</dc:creator>
  <cp:lastModifiedBy>Aarlen Storey</cp:lastModifiedBy>
  <cp:revision>31</cp:revision>
  <dcterms:created xsi:type="dcterms:W3CDTF">2016-04-26T16:32:02Z</dcterms:created>
  <dcterms:modified xsi:type="dcterms:W3CDTF">2019-02-28T04:46:31Z</dcterms:modified>
</cp:coreProperties>
</file>